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heme/themeOverride9.xml" ContentType="application/vnd.openxmlformats-officedocument.themeOverride+xml"/>
  <Override PartName="/ppt/notesSlides/notesSlide8.xml" ContentType="application/vnd.openxmlformats-officedocument.presentationml.notesSlide+xml"/>
  <Override PartName="/ppt/theme/themeOverride10.xml" ContentType="application/vnd.openxmlformats-officedocument.themeOverride+xml"/>
  <Override PartName="/ppt/notesSlides/notesSlide9.xml" ContentType="application/vnd.openxmlformats-officedocument.presentationml.notesSlide+xml"/>
  <Override PartName="/ppt/theme/themeOverride11.xml" ContentType="application/vnd.openxmlformats-officedocument.themeOverride+xml"/>
  <Override PartName="/ppt/notesSlides/notesSlide10.xml" ContentType="application/vnd.openxmlformats-officedocument.presentationml.notesSlide+xml"/>
  <Override PartName="/ppt/theme/themeOverride12.xml" ContentType="application/vnd.openxmlformats-officedocument.themeOverride+xml"/>
  <Override PartName="/ppt/notesSlides/notesSlide11.xml" ContentType="application/vnd.openxmlformats-officedocument.presentationml.notesSlide+xml"/>
  <Override PartName="/ppt/theme/themeOverride13.xml" ContentType="application/vnd.openxmlformats-officedocument.themeOverr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7"/>
  </p:notesMasterIdLst>
  <p:sldIdLst>
    <p:sldId id="278" r:id="rId5"/>
    <p:sldId id="280" r:id="rId6"/>
    <p:sldId id="281" r:id="rId7"/>
    <p:sldId id="279" r:id="rId8"/>
    <p:sldId id="294" r:id="rId9"/>
    <p:sldId id="298" r:id="rId10"/>
    <p:sldId id="295" r:id="rId11"/>
    <p:sldId id="299" r:id="rId12"/>
    <p:sldId id="296" r:id="rId13"/>
    <p:sldId id="300" r:id="rId14"/>
    <p:sldId id="297" r:id="rId15"/>
    <p:sldId id="301" r:id="rId16"/>
    <p:sldId id="302" r:id="rId17"/>
    <p:sldId id="303" r:id="rId18"/>
    <p:sldId id="305" r:id="rId19"/>
    <p:sldId id="304" r:id="rId20"/>
    <p:sldId id="306" r:id="rId21"/>
    <p:sldId id="307" r:id="rId22"/>
    <p:sldId id="308" r:id="rId23"/>
    <p:sldId id="309" r:id="rId24"/>
    <p:sldId id="310" r:id="rId25"/>
    <p:sldId id="311" r:id="rId26"/>
    <p:sldId id="312" r:id="rId27"/>
    <p:sldId id="313" r:id="rId28"/>
    <p:sldId id="315" r:id="rId29"/>
    <p:sldId id="314" r:id="rId30"/>
    <p:sldId id="316" r:id="rId31"/>
    <p:sldId id="317" r:id="rId32"/>
    <p:sldId id="318" r:id="rId33"/>
    <p:sldId id="319" r:id="rId34"/>
    <p:sldId id="321" r:id="rId35"/>
    <p:sldId id="32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89276-C091-72AE-3F35-F117F6AE2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251BD-0A62-74E2-32E7-72C093FE3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373D5-1288-1D19-C6A4-A0A37F1B3D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0B84C5-5DDB-22ED-2514-7100EF2284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186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E68CF-8BF4-BC6E-8654-F97ACD6F7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F3023-B7BA-5B74-BAB0-203F0811B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6E3992-ECA4-438A-46F6-32475C9DA7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8EB550-48F4-6033-66DB-584A8E5A6A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03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74F69-E51C-F122-40A5-06CE2EA91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D6EDF-E2DA-4AA5-FBF7-A4178B0B47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5FDAE7-0F4E-D0E0-14A1-D362C03FEC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E7B3DF-59C8-96EE-5469-783F329A1D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373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5BA0C-E967-CBD0-0299-CD9776018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3A695-C870-4D66-4BC1-CB92DD610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694E9-8A2E-F5B7-CF72-64A59E297D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C5468A-8CFB-AD85-100D-C3CDF4CD77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892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AD21A-7F94-E8B4-CA78-7E0D2BC07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47B6C-1017-2FB0-E4C5-EFD0BE5F43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99716-7C7A-C19A-F729-B57F04F8C9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DF0E76-166D-8B2C-FE1F-0C190F271C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4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711AB-DDE6-7BA6-428B-D1AE17952D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37CF4-1D4C-775D-684A-B8D25FD266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ABCD2B-7D7A-02BB-16F2-072B3989A4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307BB2-896C-C13F-AFA1-200F9DF9B8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812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3C827-B8AC-EE9F-ABA4-6658A46DC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A7D8C-2B06-0355-CF4B-8646DD0891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3C74D-B408-F3E9-4E80-D7153A94F6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B50182-B8F4-BF57-418E-420B4049C5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788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C16A3-B1E1-FC32-0057-B000BDE72D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F989FB-D627-DE2B-8F4D-D958D452F3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F5395C-C7A9-751D-2929-E53E4BD5B7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951113-FA82-D3BB-A572-713B7E5ACC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72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EFEC1-9D54-28AF-968A-1FD6F40A2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EE665-EDC8-93F0-FE44-3EFC9D5BA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2174A7-5010-A7ED-53EB-E512021999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84CDD6-CE41-2BEB-69A5-0B6B3558ED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C3A1D-D039-6D6E-522C-7CD40F6CFD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DCF94-31FA-BBA6-2846-2B6BB4193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35854-72AB-70BC-90B9-8DB573EB0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B2E21A-F04A-7266-CA6D-F0906A87D8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616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3DED-4BE4-5C90-28EA-405A55E75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513D9-6C66-59F0-7444-8A0CE0E98A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654A9-8844-89E3-42BF-30CE6B5FF7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CE2C3F-6B98-CA8E-BB3E-E559007BB4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97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6/19/2025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6/19/2025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kaggle.com/mlg-ulb/creditcardfraud"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7196"/>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0" y="3067208"/>
            <a:ext cx="5837588" cy="1573259"/>
          </a:xfrm>
        </p:spPr>
        <p:txBody>
          <a:bodyPr>
            <a:noAutofit/>
          </a:bodyPr>
          <a:lstStyle/>
          <a:p>
            <a:pPr algn="l"/>
            <a:r>
              <a:rPr lang="en-US" sz="6000" b="1" dirty="0">
                <a:solidFill>
                  <a:schemeClr val="bg1"/>
                </a:solidFill>
                <a:effectLst/>
              </a:rPr>
              <a:t>Dynamic Fraud Classifier</a:t>
            </a:r>
            <a:endParaRPr lang="en-US" sz="6000" b="1" dirty="0">
              <a:solidFill>
                <a:schemeClr val="bg1"/>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0" y="5514962"/>
            <a:ext cx="3485072" cy="1573259"/>
          </a:xfrm>
        </p:spPr>
        <p:txBody>
          <a:bodyPr>
            <a:normAutofit fontScale="85000" lnSpcReduction="10000"/>
          </a:bodyPr>
          <a:lstStyle/>
          <a:p>
            <a:pPr algn="l"/>
            <a:r>
              <a:rPr lang="en-US" b="1" dirty="0">
                <a:solidFill>
                  <a:schemeClr val="bg1"/>
                </a:solidFill>
              </a:rPr>
              <a:t>Presented By ;</a:t>
            </a:r>
          </a:p>
          <a:p>
            <a:pPr algn="l"/>
            <a:r>
              <a:rPr lang="en-US" b="1" dirty="0">
                <a:solidFill>
                  <a:schemeClr val="bg1"/>
                </a:solidFill>
              </a:rPr>
              <a:t>JEET POLLEY</a:t>
            </a:r>
          </a:p>
          <a:p>
            <a:pPr algn="l"/>
            <a:r>
              <a:rPr lang="en-US" b="1" dirty="0">
                <a:solidFill>
                  <a:schemeClr val="bg1"/>
                </a:solidFill>
              </a:rPr>
              <a:t>Presidency University, Kolkata</a:t>
            </a:r>
          </a:p>
          <a:p>
            <a:pPr algn="l"/>
            <a:endParaRPr lang="en-US" sz="2300" b="1" dirty="0"/>
          </a:p>
        </p:txBody>
      </p:sp>
      <p:pic>
        <p:nvPicPr>
          <p:cNvPr id="6" name="Picture 5">
            <a:extLst>
              <a:ext uri="{FF2B5EF4-FFF2-40B4-BE49-F238E27FC236}">
                <a16:creationId xmlns:a16="http://schemas.microsoft.com/office/drawing/2014/main" id="{4238E745-0401-4149-9BF6-2A42A1AB140D}"/>
              </a:ext>
            </a:extLst>
          </p:cNvPr>
          <p:cNvPicPr>
            <a:picLocks noChangeAspect="1"/>
          </p:cNvPicPr>
          <p:nvPr/>
        </p:nvPicPr>
        <p:blipFill>
          <a:blip r:embed="rId5"/>
          <a:stretch>
            <a:fillRect/>
          </a:stretch>
        </p:blipFill>
        <p:spPr>
          <a:xfrm>
            <a:off x="5789251" y="563599"/>
            <a:ext cx="6304053" cy="57451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Graphic 10">
            <a:extLst>
              <a:ext uri="{FF2B5EF4-FFF2-40B4-BE49-F238E27FC236}">
                <a16:creationId xmlns:a16="http://schemas.microsoft.com/office/drawing/2014/main" id="{C2BD5B93-E3AC-B9AB-AE03-E4037EF25C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275" y="234983"/>
            <a:ext cx="2082079" cy="2604438"/>
          </a:xfrm>
          <a:prstGeom prst="rect">
            <a:avLst/>
          </a:prstGeom>
        </p:spPr>
      </p:pic>
      <p:sp>
        <p:nvSpPr>
          <p:cNvPr id="12" name="TextBox 11">
            <a:extLst>
              <a:ext uri="{FF2B5EF4-FFF2-40B4-BE49-F238E27FC236}">
                <a16:creationId xmlns:a16="http://schemas.microsoft.com/office/drawing/2014/main" id="{BD87EB6A-3736-29B4-D49A-2EA369537EE9}"/>
              </a:ext>
            </a:extLst>
          </p:cNvPr>
          <p:cNvSpPr txBox="1"/>
          <p:nvPr/>
        </p:nvSpPr>
        <p:spPr>
          <a:xfrm>
            <a:off x="0" y="4640467"/>
            <a:ext cx="5943600" cy="707886"/>
          </a:xfrm>
          <a:prstGeom prst="rect">
            <a:avLst/>
          </a:prstGeom>
          <a:noFill/>
        </p:spPr>
        <p:txBody>
          <a:bodyPr wrap="square" rtlCol="0">
            <a:spAutoFit/>
          </a:bodyPr>
          <a:lstStyle/>
          <a:p>
            <a:r>
              <a:rPr lang="en-US" sz="2000" b="1" i="1" dirty="0">
                <a:solidFill>
                  <a:schemeClr val="bg1"/>
                </a:solidFill>
              </a:rPr>
              <a:t>Credit Card Fraud Detection Using Random Forest In R…</a:t>
            </a:r>
          </a:p>
        </p:txBody>
      </p:sp>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1000"/>
                                        <p:tgtEl>
                                          <p:spTgt spid="3">
                                            <p:txEl>
                                              <p:pRg st="1" end="1"/>
                                            </p:txEl>
                                          </p:spTgt>
                                        </p:tgtEl>
                                      </p:cBhvr>
                                    </p:animEffect>
                                    <p:anim calcmode="lin" valueType="num">
                                      <p:cBhvr>
                                        <p:cTn id="3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1000"/>
                                        <p:tgtEl>
                                          <p:spTgt spid="3">
                                            <p:txEl>
                                              <p:pRg st="2" end="2"/>
                                            </p:txEl>
                                          </p:spTgt>
                                        </p:tgtEl>
                                      </p:cBhvr>
                                    </p:animEffect>
                                    <p:anim calcmode="lin" valueType="num">
                                      <p:cBhvr>
                                        <p:cTn id="3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92338976-0FAA-8FE2-3823-AE0D67EDD31E}"/>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AEEB797A-6F00-96E4-B773-EA9431553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049E733B-33CC-329D-7207-4F1F2F27E651}"/>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8D9488EB-E767-4108-BBAF-49EA5AEE78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9987F4C1-01BC-8F34-9DE2-B3E6F785DC9D}"/>
              </a:ext>
            </a:extLst>
          </p:cNvPr>
          <p:cNvSpPr>
            <a:spLocks noGrp="1"/>
          </p:cNvSpPr>
          <p:nvPr>
            <p:ph type="title"/>
          </p:nvPr>
        </p:nvSpPr>
        <p:spPr>
          <a:xfrm>
            <a:off x="6955450" y="3429000"/>
            <a:ext cx="4538124" cy="970450"/>
          </a:xfrm>
        </p:spPr>
        <p:txBody>
          <a:bodyPr anchor="b">
            <a:noAutofit/>
          </a:bodyPr>
          <a:lstStyle/>
          <a:p>
            <a:r>
              <a:rPr lang="en-US" sz="7200" b="1" dirty="0">
                <a:latin typeface="Times New Roman" panose="02020603050405020304" pitchFamily="18" charset="0"/>
                <a:cs typeface="Times New Roman" panose="02020603050405020304" pitchFamily="18" charset="0"/>
              </a:rPr>
              <a:t>Problem</a:t>
            </a:r>
            <a:br>
              <a:rPr lang="en-US" sz="7200" b="1" dirty="0">
                <a:latin typeface="Times New Roman" panose="02020603050405020304" pitchFamily="18" charset="0"/>
                <a:cs typeface="Times New Roman" panose="02020603050405020304" pitchFamily="18" charset="0"/>
              </a:rPr>
            </a:br>
            <a:r>
              <a:rPr lang="en-US" sz="7200" b="1" dirty="0">
                <a:latin typeface="Times New Roman" panose="02020603050405020304" pitchFamily="18" charset="0"/>
                <a:cs typeface="Times New Roman" panose="02020603050405020304" pitchFamily="18" charset="0"/>
              </a:rPr>
              <a:t>Statement</a:t>
            </a:r>
            <a:endParaRPr lang="en-US" sz="7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8E81F04-F80A-AE13-B7EF-20EB80F4B324}"/>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1089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7734F-1402-ADE6-9417-0829608DD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62157-2C95-399C-F031-F54E17BF1739}"/>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Problem Statement</a:t>
            </a:r>
          </a:p>
        </p:txBody>
      </p:sp>
      <p:cxnSp>
        <p:nvCxnSpPr>
          <p:cNvPr id="4" name="Straight Connector 3">
            <a:extLst>
              <a:ext uri="{FF2B5EF4-FFF2-40B4-BE49-F238E27FC236}">
                <a16:creationId xmlns:a16="http://schemas.microsoft.com/office/drawing/2014/main" id="{C40CCEEF-78B9-32B7-730E-48B3FB5951E2}"/>
              </a:ext>
            </a:extLst>
          </p:cNvPr>
          <p:cNvCxnSpPr/>
          <p:nvPr/>
        </p:nvCxnSpPr>
        <p:spPr>
          <a:xfrm>
            <a:off x="8631381" y="794904"/>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DEEF261F-ED79-77E4-03AE-1FAA2F291916}"/>
              </a:ext>
            </a:extLst>
          </p:cNvPr>
          <p:cNvCxnSpPr/>
          <p:nvPr/>
        </p:nvCxnSpPr>
        <p:spPr>
          <a:xfrm flipH="1">
            <a:off x="-1440873" y="794904"/>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4ADC168-8745-7A4D-A610-198D5F94610D}"/>
              </a:ext>
            </a:extLst>
          </p:cNvPr>
          <p:cNvSpPr txBox="1"/>
          <p:nvPr/>
        </p:nvSpPr>
        <p:spPr>
          <a:xfrm>
            <a:off x="505691" y="1180661"/>
            <a:ext cx="11180618" cy="4154984"/>
          </a:xfrm>
          <a:prstGeom prst="rect">
            <a:avLst/>
          </a:prstGeom>
          <a:noFill/>
        </p:spPr>
        <p:txBody>
          <a:bodyPr wrap="square" rtlCol="0">
            <a:spAutoFit/>
          </a:bodyPr>
          <a:lstStyle/>
          <a:p>
            <a:r>
              <a:rPr lang="en-US" sz="2400" b="1" dirty="0">
                <a:solidFill>
                  <a:srgbClr val="FFFF00"/>
                </a:solidFill>
                <a:latin typeface="Times New Roman" panose="02020603050405020304" pitchFamily="18" charset="0"/>
                <a:cs typeface="Times New Roman" panose="02020603050405020304" pitchFamily="18" charset="0"/>
              </a:rPr>
              <a:t>Credit card fraud is a massive financial burden—costing banks over $32 billion annually, according to the Nilson Report. But detecting fraud isn’t easy. Here’s why:</a:t>
            </a:r>
            <a:endParaRPr lang="en-US" sz="2400" dirty="0">
              <a:solidFill>
                <a:srgbClr val="FFFF00"/>
              </a:solidFill>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The data is extremely skewed</a:t>
            </a:r>
            <a:r>
              <a:rPr lang="en-US" sz="2400" dirty="0">
                <a:latin typeface="Times New Roman" panose="02020603050405020304" pitchFamily="18" charset="0"/>
                <a:cs typeface="Times New Roman" panose="02020603050405020304" pitchFamily="18" charset="0"/>
              </a:rPr>
              <a:t>: Only </a:t>
            </a:r>
            <a:r>
              <a:rPr lang="en-US" sz="2400" b="1" dirty="0">
                <a:latin typeface="Times New Roman" panose="02020603050405020304" pitchFamily="18" charset="0"/>
                <a:cs typeface="Times New Roman" panose="02020603050405020304" pitchFamily="18" charset="0"/>
              </a:rPr>
              <a:t>0.17% of transactions are fraudulent</a:t>
            </a:r>
            <a:r>
              <a:rPr lang="en-US" sz="2400" dirty="0">
                <a:latin typeface="Times New Roman" panose="02020603050405020304" pitchFamily="18" charset="0"/>
                <a:cs typeface="Times New Roman" panose="02020603050405020304" pitchFamily="18" charset="0"/>
              </a:rPr>
              <a:t>—that’s like finding 17 bad apples in 10,000. Most machine learning models struggle with such imbalance, often ignoring fraud entirely.</a:t>
            </a:r>
          </a:p>
          <a:p>
            <a:r>
              <a:rPr lang="en-US" sz="2400" b="1" dirty="0">
                <a:latin typeface="Times New Roman" panose="02020603050405020304" pitchFamily="18" charset="0"/>
                <a:cs typeface="Times New Roman" panose="02020603050405020304" pitchFamily="18" charset="0"/>
              </a:rPr>
              <a:t>Speed and precision are critical</a:t>
            </a:r>
            <a:r>
              <a:rPr lang="en-US" sz="2400" dirty="0">
                <a:latin typeface="Times New Roman" panose="02020603050405020304" pitchFamily="18" charset="0"/>
                <a:cs typeface="Times New Roman" panose="02020603050405020304" pitchFamily="18" charset="0"/>
              </a:rPr>
              <a:t>: Banks need </a:t>
            </a:r>
            <a:r>
              <a:rPr lang="en-US" sz="2400" b="1" dirty="0">
                <a:latin typeface="Times New Roman" panose="02020603050405020304" pitchFamily="18" charset="0"/>
                <a:cs typeface="Times New Roman" panose="02020603050405020304" pitchFamily="18" charset="0"/>
              </a:rPr>
              <a:t>real-time decisions</a:t>
            </a:r>
            <a:r>
              <a:rPr lang="en-US" sz="2400" dirty="0">
                <a:latin typeface="Times New Roman" panose="02020603050405020304" pitchFamily="18" charset="0"/>
                <a:cs typeface="Times New Roman" panose="02020603050405020304" pitchFamily="18" charset="0"/>
              </a:rPr>
              <a:t>—but blocking legitimate transactions frustrates customers. We must minimize </a:t>
            </a:r>
            <a:r>
              <a:rPr lang="en-US" sz="2400" b="1" dirty="0">
                <a:latin typeface="Times New Roman" panose="02020603050405020304" pitchFamily="18" charset="0"/>
                <a:cs typeface="Times New Roman" panose="02020603050405020304" pitchFamily="18" charset="0"/>
              </a:rPr>
              <a:t>false positives</a:t>
            </a:r>
            <a:r>
              <a:rPr lang="en-US" sz="2400" dirty="0">
                <a:latin typeface="Times New Roman" panose="02020603050405020304" pitchFamily="18" charset="0"/>
                <a:cs typeface="Times New Roman" panose="02020603050405020304" pitchFamily="18" charset="0"/>
              </a:rPr>
              <a:t> (good transactions flagged as fraud) while catching as much real fraud as possible.</a:t>
            </a:r>
          </a:p>
          <a:p>
            <a:r>
              <a:rPr lang="en-US" sz="2400" b="1" dirty="0">
                <a:solidFill>
                  <a:srgbClr val="99FF33"/>
                </a:solidFill>
                <a:latin typeface="Times New Roman" panose="02020603050405020304" pitchFamily="18" charset="0"/>
                <a:cs typeface="Times New Roman" panose="02020603050405020304" pitchFamily="18" charset="0"/>
              </a:rPr>
              <a:t>Our goal?</a:t>
            </a:r>
            <a:r>
              <a:rPr lang="en-US" sz="2400" dirty="0">
                <a:solidFill>
                  <a:srgbClr val="99FF33"/>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Build a model that </a:t>
            </a:r>
            <a:r>
              <a:rPr lang="en-US" sz="2400" b="1" dirty="0">
                <a:latin typeface="Times New Roman" panose="02020603050405020304" pitchFamily="18" charset="0"/>
                <a:cs typeface="Times New Roman" panose="02020603050405020304" pitchFamily="18" charset="0"/>
              </a:rPr>
              <a:t>accurately flags high-risk transactions in real time</a:t>
            </a:r>
            <a:r>
              <a:rPr lang="en-US" sz="2400" dirty="0">
                <a:latin typeface="Times New Roman" panose="02020603050405020304" pitchFamily="18" charset="0"/>
                <a:cs typeface="Times New Roman" panose="02020603050405020304" pitchFamily="18" charset="0"/>
              </a:rPr>
              <a:t>, balancing sensitivity with precision—so banks lose less money </a:t>
            </a:r>
            <a:r>
              <a:rPr lang="en-US" sz="2400" i="1" dirty="0">
                <a:latin typeface="Times New Roman" panose="02020603050405020304" pitchFamily="18" charset="0"/>
                <a:cs typeface="Times New Roman" panose="02020603050405020304" pitchFamily="18" charset="0"/>
              </a:rPr>
              <a:t>and</a:t>
            </a:r>
            <a:r>
              <a:rPr lang="en-US" sz="2400" dirty="0">
                <a:latin typeface="Times New Roman" panose="02020603050405020304" pitchFamily="18" charset="0"/>
                <a:cs typeface="Times New Roman" panose="02020603050405020304" pitchFamily="18" charset="0"/>
              </a:rPr>
              <a:t> keep customers happy.</a:t>
            </a:r>
          </a:p>
        </p:txBody>
      </p:sp>
      <p:pic>
        <p:nvPicPr>
          <p:cNvPr id="3" name="Picture 2">
            <a:extLst>
              <a:ext uri="{FF2B5EF4-FFF2-40B4-BE49-F238E27FC236}">
                <a16:creationId xmlns:a16="http://schemas.microsoft.com/office/drawing/2014/main" id="{8E83969E-317C-E1D6-54BA-E511E2CBA3BB}"/>
              </a:ext>
            </a:extLst>
          </p:cNvPr>
          <p:cNvPicPr>
            <a:picLocks noChangeAspect="1"/>
          </p:cNvPicPr>
          <p:nvPr/>
        </p:nvPicPr>
        <p:blipFill>
          <a:blip r:embed="rId2"/>
          <a:stretch>
            <a:fillRect/>
          </a:stretch>
        </p:blipFill>
        <p:spPr>
          <a:xfrm>
            <a:off x="4919370" y="5108296"/>
            <a:ext cx="2353260" cy="1749704"/>
          </a:xfrm>
          <a:prstGeom prst="rect">
            <a:avLst/>
          </a:prstGeom>
        </p:spPr>
      </p:pic>
    </p:spTree>
    <p:extLst>
      <p:ext uri="{BB962C8B-B14F-4D97-AF65-F5344CB8AC3E}">
        <p14:creationId xmlns:p14="http://schemas.microsoft.com/office/powerpoint/2010/main" val="328687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23582DFA-AA8B-3C14-CF8E-181BE3729E73}"/>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72E7AC72-451B-43B5-2819-A77D96E8D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688C5165-D519-2CE9-2EA9-DB21732DDF0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2ECCAE08-6889-436B-02AA-554B3086D0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6683763-3ADF-DBC5-8F58-5B85CB91AB56}"/>
              </a:ext>
            </a:extLst>
          </p:cNvPr>
          <p:cNvSpPr>
            <a:spLocks noGrp="1"/>
          </p:cNvSpPr>
          <p:nvPr>
            <p:ph type="title"/>
          </p:nvPr>
        </p:nvSpPr>
        <p:spPr>
          <a:xfrm>
            <a:off x="6955450" y="3429000"/>
            <a:ext cx="4538124" cy="970450"/>
          </a:xfrm>
        </p:spPr>
        <p:txBody>
          <a:bodyPr anchor="b">
            <a:noAutofit/>
          </a:bodyPr>
          <a:lstStyle/>
          <a:p>
            <a:r>
              <a:rPr lang="en-US" sz="7200" b="1" dirty="0">
                <a:latin typeface="Times New Roman" panose="02020603050405020304" pitchFamily="18" charset="0"/>
                <a:cs typeface="Times New Roman" panose="02020603050405020304" pitchFamily="18" charset="0"/>
              </a:rPr>
              <a:t>Insights of</a:t>
            </a:r>
            <a:br>
              <a:rPr lang="en-US" sz="7200" b="1" dirty="0">
                <a:latin typeface="Times New Roman" panose="02020603050405020304" pitchFamily="18" charset="0"/>
                <a:cs typeface="Times New Roman" panose="02020603050405020304" pitchFamily="18" charset="0"/>
              </a:rPr>
            </a:br>
            <a:r>
              <a:rPr lang="en-US" sz="7200" b="1" dirty="0">
                <a:latin typeface="Times New Roman" panose="02020603050405020304" pitchFamily="18" charset="0"/>
                <a:cs typeface="Times New Roman" panose="02020603050405020304" pitchFamily="18" charset="0"/>
              </a:rPr>
              <a:t>Dataset</a:t>
            </a:r>
            <a:endParaRPr lang="en-US" sz="7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0BAC8C6-3D83-8964-266A-AA2FC5D3B580}"/>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286249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4F4DD-19D2-EB64-29FB-2DB9BC807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82EFE-D168-E838-3D75-955CD5412FE2}"/>
              </a:ext>
            </a:extLst>
          </p:cNvPr>
          <p:cNvSpPr>
            <a:spLocks noGrp="1"/>
          </p:cNvSpPr>
          <p:nvPr>
            <p:ph type="title"/>
          </p:nvPr>
        </p:nvSpPr>
        <p:spPr>
          <a:xfrm>
            <a:off x="919119" y="166254"/>
            <a:ext cx="10353762" cy="1257300"/>
          </a:xfrm>
        </p:spPr>
        <p:txBody>
          <a:bodyPr>
            <a:normAutofit fontScale="90000"/>
          </a:bodyPr>
          <a:lstStyle/>
          <a:p>
            <a:r>
              <a:rPr lang="en-US" b="1" dirty="0">
                <a:latin typeface="Times New Roman" panose="02020603050405020304" pitchFamily="18" charset="0"/>
                <a:cs typeface="Times New Roman" panose="02020603050405020304" pitchFamily="18" charset="0"/>
              </a:rPr>
              <a:t>Insights of</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Dataset</a:t>
            </a:r>
          </a:p>
        </p:txBody>
      </p:sp>
      <p:cxnSp>
        <p:nvCxnSpPr>
          <p:cNvPr id="4" name="Straight Connector 3">
            <a:extLst>
              <a:ext uri="{FF2B5EF4-FFF2-40B4-BE49-F238E27FC236}">
                <a16:creationId xmlns:a16="http://schemas.microsoft.com/office/drawing/2014/main" id="{805174E5-7828-725A-2780-F3567A31EC46}"/>
              </a:ext>
            </a:extLst>
          </p:cNvPr>
          <p:cNvCxnSpPr/>
          <p:nvPr/>
        </p:nvCxnSpPr>
        <p:spPr>
          <a:xfrm>
            <a:off x="7439891" y="841663"/>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B045A29D-E528-E9BF-7703-CCF202E5EF66}"/>
              </a:ext>
            </a:extLst>
          </p:cNvPr>
          <p:cNvCxnSpPr/>
          <p:nvPr/>
        </p:nvCxnSpPr>
        <p:spPr>
          <a:xfrm flipH="1">
            <a:off x="-95976" y="860712"/>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02311E-AEFE-9F80-6356-D88DB6807FA3}"/>
              </a:ext>
            </a:extLst>
          </p:cNvPr>
          <p:cNvSpPr txBox="1"/>
          <p:nvPr/>
        </p:nvSpPr>
        <p:spPr>
          <a:xfrm>
            <a:off x="505691" y="1423554"/>
            <a:ext cx="11180618" cy="3662541"/>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For this project, we used the widely recognized </a:t>
            </a:r>
            <a:r>
              <a:rPr lang="en-US" sz="3200" dirty="0">
                <a:solidFill>
                  <a:srgbClr val="FFFF00"/>
                </a:solidFill>
              </a:rPr>
              <a:t> </a:t>
            </a:r>
            <a:r>
              <a:rPr lang="en-US" sz="3200" dirty="0">
                <a:solidFill>
                  <a:srgbClr val="FFFF00"/>
                </a:solidFill>
                <a:hlinkClick r:id="rId2">
                  <a:extLst>
                    <a:ext uri="{A12FA001-AC4F-418D-AE19-62706E023703}">
                      <ahyp:hlinkClr xmlns:ahyp="http://schemas.microsoft.com/office/drawing/2018/hyperlinkcolor" val="tx"/>
                    </a:ext>
                  </a:extLst>
                </a:hlinkClick>
              </a:rPr>
              <a:t>Kaggle Credit Card Fraud Dataset</a:t>
            </a:r>
            <a:r>
              <a:rPr lang="en-US" sz="2800" dirty="0">
                <a:latin typeface="Times New Roman" panose="02020603050405020304" pitchFamily="18" charset="0"/>
                <a:cs typeface="Times New Roman" panose="02020603050405020304" pitchFamily="18" charset="0"/>
              </a:rPr>
              <a:t>—containing over </a:t>
            </a:r>
            <a:r>
              <a:rPr lang="en-US" sz="2800" b="1" dirty="0">
                <a:latin typeface="Times New Roman" panose="02020603050405020304" pitchFamily="18" charset="0"/>
                <a:cs typeface="Times New Roman" panose="02020603050405020304" pitchFamily="18" charset="0"/>
              </a:rPr>
              <a:t>284,000 anonymized transactions</a:t>
            </a:r>
            <a:r>
              <a:rPr lang="en-US" sz="2800" dirty="0">
                <a:latin typeface="Times New Roman" panose="02020603050405020304" pitchFamily="18" charset="0"/>
                <a:cs typeface="Times New Roman" panose="02020603050405020304" pitchFamily="18" charset="0"/>
              </a:rPr>
              <a:t>, with only </a:t>
            </a:r>
            <a:r>
              <a:rPr lang="en-US" sz="2800" b="1" dirty="0">
                <a:latin typeface="Times New Roman" panose="02020603050405020304" pitchFamily="18" charset="0"/>
                <a:cs typeface="Times New Roman" panose="02020603050405020304" pitchFamily="18" charset="0"/>
              </a:rPr>
              <a:t>492 fraud cases</a:t>
            </a:r>
            <a:r>
              <a:rPr lang="en-US" sz="2800" dirty="0">
                <a:latin typeface="Times New Roman" panose="02020603050405020304" pitchFamily="18" charset="0"/>
                <a:cs typeface="Times New Roman" panose="02020603050405020304" pitchFamily="18" charset="0"/>
              </a:rPr>
              <a:t> (just 0.17%).</a:t>
            </a:r>
          </a:p>
          <a:p>
            <a:r>
              <a:rPr lang="en-US" sz="2800" dirty="0">
                <a:latin typeface="Times New Roman" panose="02020603050405020304" pitchFamily="18" charset="0"/>
                <a:cs typeface="Times New Roman" panose="02020603050405020304" pitchFamily="18" charset="0"/>
              </a:rPr>
              <a:t>The dataset includes:</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28 principal components (V1-V28)</a:t>
            </a:r>
            <a:r>
              <a:rPr lang="en-US" sz="2800" dirty="0">
                <a:latin typeface="Times New Roman" panose="02020603050405020304" pitchFamily="18" charset="0"/>
                <a:cs typeface="Times New Roman" panose="02020603050405020304" pitchFamily="18" charset="0"/>
              </a:rPr>
              <a:t>: These represent hidden spending patterns, transformed via PCA to protect sensitive details.</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Transaction amounts</a:t>
            </a:r>
            <a:r>
              <a:rPr lang="en-US" sz="2800" dirty="0">
                <a:latin typeface="Times New Roman" panose="02020603050405020304" pitchFamily="18" charset="0"/>
                <a:cs typeface="Times New Roman" panose="02020603050405020304" pitchFamily="18" charset="0"/>
              </a:rPr>
              <a:t>, normalized for fair model weighting.</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Class labels</a:t>
            </a:r>
            <a:r>
              <a:rPr lang="en-US" sz="2800" dirty="0">
                <a:latin typeface="Times New Roman" panose="02020603050405020304" pitchFamily="18" charset="0"/>
                <a:cs typeface="Times New Roman" panose="02020603050405020304" pitchFamily="18" charset="0"/>
              </a:rPr>
              <a:t> marking fraud (1) vs. legitimate (0).</a:t>
            </a:r>
          </a:p>
        </p:txBody>
      </p:sp>
      <p:pic>
        <p:nvPicPr>
          <p:cNvPr id="7" name="Picture 6">
            <a:extLst>
              <a:ext uri="{FF2B5EF4-FFF2-40B4-BE49-F238E27FC236}">
                <a16:creationId xmlns:a16="http://schemas.microsoft.com/office/drawing/2014/main" id="{E02D0C2F-BE3A-5CD9-0E39-693D34B81640}"/>
              </a:ext>
            </a:extLst>
          </p:cNvPr>
          <p:cNvPicPr>
            <a:picLocks noChangeAspect="1"/>
          </p:cNvPicPr>
          <p:nvPr/>
        </p:nvPicPr>
        <p:blipFill>
          <a:blip r:embed="rId3"/>
          <a:stretch>
            <a:fillRect/>
          </a:stretch>
        </p:blipFill>
        <p:spPr>
          <a:xfrm>
            <a:off x="4026783" y="5260823"/>
            <a:ext cx="4138434" cy="1597177"/>
          </a:xfrm>
          <a:prstGeom prst="rect">
            <a:avLst/>
          </a:prstGeom>
        </p:spPr>
      </p:pic>
    </p:spTree>
    <p:extLst>
      <p:ext uri="{BB962C8B-B14F-4D97-AF65-F5344CB8AC3E}">
        <p14:creationId xmlns:p14="http://schemas.microsoft.com/office/powerpoint/2010/main" val="34928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64924-0414-F249-881C-A9806176723F}"/>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A7B6A95-5EB3-3EB2-F7A7-D3F443C533E1}"/>
              </a:ext>
            </a:extLst>
          </p:cNvPr>
          <p:cNvSpPr txBox="1"/>
          <p:nvPr/>
        </p:nvSpPr>
        <p:spPr>
          <a:xfrm>
            <a:off x="8908472" y="1676399"/>
            <a:ext cx="2382982" cy="3785652"/>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This </a:t>
            </a:r>
            <a:r>
              <a:rPr lang="en-US" sz="2400" b="1" dirty="0">
                <a:solidFill>
                  <a:schemeClr val="bg1"/>
                </a:solidFill>
                <a:latin typeface="Times New Roman" panose="02020603050405020304" pitchFamily="18" charset="0"/>
                <a:cs typeface="Times New Roman" panose="02020603050405020304" pitchFamily="18" charset="0"/>
              </a:rPr>
              <a:t>severe class imbalance</a:t>
            </a:r>
            <a:r>
              <a:rPr lang="en-US" sz="2400" dirty="0">
                <a:solidFill>
                  <a:schemeClr val="bg1"/>
                </a:solidFill>
                <a:latin typeface="Times New Roman" panose="02020603050405020304" pitchFamily="18" charset="0"/>
                <a:cs typeface="Times New Roman" panose="02020603050405020304" pitchFamily="18" charset="0"/>
              </a:rPr>
              <a:t>—99.8% legitimate vs. 0.2% fraud—is why we need specialized techniques like oversampling and anomaly detection.</a:t>
            </a:r>
          </a:p>
        </p:txBody>
      </p:sp>
    </p:spTree>
    <p:extLst>
      <p:ext uri="{BB962C8B-B14F-4D97-AF65-F5344CB8AC3E}">
        <p14:creationId xmlns:p14="http://schemas.microsoft.com/office/powerpoint/2010/main" val="92020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C3CC12F2-CE84-4F13-F086-9E01CE5C889C}"/>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41295056-695C-856C-262C-D173C3E00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BCC61DBE-4CCE-D627-1F68-77A173D40513}"/>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D928CBDA-C43E-C0C5-A454-62379075E0D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DCEA620A-CB9E-9789-9BB9-23FDBA261887}"/>
              </a:ext>
            </a:extLst>
          </p:cNvPr>
          <p:cNvSpPr>
            <a:spLocks noGrp="1"/>
          </p:cNvSpPr>
          <p:nvPr>
            <p:ph type="title"/>
          </p:nvPr>
        </p:nvSpPr>
        <p:spPr>
          <a:xfrm>
            <a:off x="6955450" y="3234720"/>
            <a:ext cx="4538124" cy="970450"/>
          </a:xfrm>
        </p:spPr>
        <p:txBody>
          <a:bodyPr anchor="b">
            <a:noAutofit/>
          </a:bodyPr>
          <a:lstStyle/>
          <a:p>
            <a:r>
              <a:rPr lang="en-US" sz="7200" b="1" dirty="0">
                <a:latin typeface="Times New Roman" panose="02020603050405020304" pitchFamily="18" charset="0"/>
                <a:cs typeface="Times New Roman" panose="02020603050405020304" pitchFamily="18" charset="0"/>
              </a:rPr>
              <a:t>Approach</a:t>
            </a:r>
            <a:endParaRPr lang="en-US" sz="7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951B771-5F57-E5D3-889E-17DDE3F1751B}"/>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361089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2CD96-B151-DE5E-98E0-9C3A4FF5D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6D027B-B62A-53F0-DDFE-DEB7934BF793}"/>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Approach</a:t>
            </a:r>
          </a:p>
        </p:txBody>
      </p:sp>
      <p:cxnSp>
        <p:nvCxnSpPr>
          <p:cNvPr id="4" name="Straight Connector 3">
            <a:extLst>
              <a:ext uri="{FF2B5EF4-FFF2-40B4-BE49-F238E27FC236}">
                <a16:creationId xmlns:a16="http://schemas.microsoft.com/office/drawing/2014/main" id="{1082EFEE-BBA8-8BE6-FAC3-DBA462ECEAB0}"/>
              </a:ext>
            </a:extLst>
          </p:cNvPr>
          <p:cNvCxnSpPr/>
          <p:nvPr/>
        </p:nvCxnSpPr>
        <p:spPr>
          <a:xfrm>
            <a:off x="7841672" y="794904"/>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C8DABC29-871C-AC0E-4279-80C54E9C361E}"/>
              </a:ext>
            </a:extLst>
          </p:cNvPr>
          <p:cNvCxnSpPr/>
          <p:nvPr/>
        </p:nvCxnSpPr>
        <p:spPr>
          <a:xfrm flipH="1">
            <a:off x="-637309" y="794904"/>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528023-346D-6776-4B85-B36608E4B71E}"/>
              </a:ext>
            </a:extLst>
          </p:cNvPr>
          <p:cNvSpPr txBox="1"/>
          <p:nvPr/>
        </p:nvSpPr>
        <p:spPr>
          <a:xfrm>
            <a:off x="505691" y="1249934"/>
            <a:ext cx="11180618" cy="341632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First, we </a:t>
            </a:r>
            <a:r>
              <a:rPr lang="en-US" sz="2400" b="1" dirty="0">
                <a:latin typeface="Times New Roman" panose="02020603050405020304" pitchFamily="18" charset="0"/>
                <a:cs typeface="Times New Roman" panose="02020603050405020304" pitchFamily="18" charset="0"/>
              </a:rPr>
              <a:t>preprocess</a:t>
            </a:r>
            <a:r>
              <a:rPr lang="en-US" sz="2400" dirty="0">
                <a:latin typeface="Times New Roman" panose="02020603050405020304" pitchFamily="18" charset="0"/>
                <a:cs typeface="Times New Roman" panose="02020603050405020304" pitchFamily="18" charset="0"/>
              </a:rPr>
              <a:t> the data by normalizing transaction amounts (since RF is scale-sensitive) and removing timestamps (as we're not modeling temporal patterns).</a:t>
            </a:r>
          </a:p>
          <a:p>
            <a:r>
              <a:rPr lang="en-US" sz="2400" dirty="0">
                <a:latin typeface="Times New Roman" panose="02020603050405020304" pitchFamily="18" charset="0"/>
                <a:cs typeface="Times New Roman" panose="02020603050405020304" pitchFamily="18" charset="0"/>
              </a:rPr>
              <a:t>Then, we use </a:t>
            </a:r>
            <a:r>
              <a:rPr lang="en-US" sz="2400" b="1" dirty="0">
                <a:latin typeface="Times New Roman" panose="02020603050405020304" pitchFamily="18" charset="0"/>
                <a:cs typeface="Times New Roman" panose="02020603050405020304" pitchFamily="18" charset="0"/>
              </a:rPr>
              <a:t>ROSE oversampling</a:t>
            </a:r>
            <a:r>
              <a:rPr lang="en-US" sz="2400" dirty="0">
                <a:latin typeface="Times New Roman" panose="02020603050405020304" pitchFamily="18" charset="0"/>
                <a:cs typeface="Times New Roman" panose="02020603050405020304" pitchFamily="18" charset="0"/>
              </a:rPr>
              <a:t> to artificially create more fraud examples—this prevents the model from simply always predicting 'legitimate' to get 99.8% accuracy.</a:t>
            </a:r>
          </a:p>
          <a:p>
            <a:r>
              <a:rPr lang="en-US" sz="2400" dirty="0">
                <a:latin typeface="Times New Roman" panose="02020603050405020304" pitchFamily="18" charset="0"/>
                <a:cs typeface="Times New Roman" panose="02020603050405020304" pitchFamily="18" charset="0"/>
              </a:rPr>
              <a:t>We train a </a:t>
            </a:r>
            <a:r>
              <a:rPr lang="en-US" sz="2400" b="1" dirty="0">
                <a:latin typeface="Times New Roman" panose="02020603050405020304" pitchFamily="18" charset="0"/>
                <a:cs typeface="Times New Roman" panose="02020603050405020304" pitchFamily="18" charset="0"/>
              </a:rPr>
              <a:t>Random Forest</a:t>
            </a:r>
            <a:r>
              <a:rPr lang="en-US" sz="2400" dirty="0">
                <a:latin typeface="Times New Roman" panose="02020603050405020304" pitchFamily="18" charset="0"/>
                <a:cs typeface="Times New Roman" panose="02020603050405020304" pitchFamily="18" charset="0"/>
              </a:rPr>
              <a:t> with 100 trees, using the square root of features at each split—this 'feature randomness' makes the ensemble robust. Crucially, we use stratified sampling to maintain the real-world imbalance during training.</a:t>
            </a:r>
          </a:p>
          <a:p>
            <a:r>
              <a:rPr lang="en-US" sz="2400" dirty="0">
                <a:latin typeface="Times New Roman" panose="02020603050405020304" pitchFamily="18" charset="0"/>
                <a:cs typeface="Times New Roman" panose="02020603050405020304" pitchFamily="18" charset="0"/>
              </a:rPr>
              <a:t>For evaluation, we prioritize </a:t>
            </a:r>
            <a:r>
              <a:rPr lang="en-US" sz="2400" b="1" dirty="0">
                <a:latin typeface="Times New Roman" panose="02020603050405020304" pitchFamily="18" charset="0"/>
                <a:cs typeface="Times New Roman" panose="02020603050405020304" pitchFamily="18" charset="0"/>
              </a:rPr>
              <a:t>AUC-ROC</a:t>
            </a:r>
            <a:r>
              <a:rPr lang="en-US" sz="2400" dirty="0">
                <a:latin typeface="Times New Roman" panose="02020603050405020304" pitchFamily="18" charset="0"/>
                <a:cs typeface="Times New Roman" panose="02020603050405020304" pitchFamily="18" charset="0"/>
              </a:rPr>
              <a:t> (showing true vs false positives at all thresholds) and </a:t>
            </a:r>
            <a:r>
              <a:rPr lang="en-US" sz="2400" b="1" dirty="0">
                <a:latin typeface="Times New Roman" panose="02020603050405020304" pitchFamily="18" charset="0"/>
                <a:cs typeface="Times New Roman" panose="02020603050405020304" pitchFamily="18" charset="0"/>
              </a:rPr>
              <a:t>Precision-Recall</a:t>
            </a:r>
            <a:r>
              <a:rPr lang="en-US" sz="2400" dirty="0">
                <a:latin typeface="Times New Roman" panose="02020603050405020304" pitchFamily="18" charset="0"/>
                <a:cs typeface="Times New Roman" panose="02020603050405020304" pitchFamily="18" charset="0"/>
              </a:rPr>
              <a:t> (focusing specifically on fraud detection performance).</a:t>
            </a:r>
          </a:p>
        </p:txBody>
      </p:sp>
      <p:pic>
        <p:nvPicPr>
          <p:cNvPr id="5" name="Picture 4">
            <a:extLst>
              <a:ext uri="{FF2B5EF4-FFF2-40B4-BE49-F238E27FC236}">
                <a16:creationId xmlns:a16="http://schemas.microsoft.com/office/drawing/2014/main" id="{4B29AFD5-8F4D-5FD0-4450-07A6A95C639C}"/>
              </a:ext>
            </a:extLst>
          </p:cNvPr>
          <p:cNvPicPr>
            <a:picLocks noChangeAspect="1"/>
          </p:cNvPicPr>
          <p:nvPr/>
        </p:nvPicPr>
        <p:blipFill>
          <a:blip r:embed="rId2"/>
          <a:stretch>
            <a:fillRect/>
          </a:stretch>
        </p:blipFill>
        <p:spPr>
          <a:xfrm>
            <a:off x="0" y="5268706"/>
            <a:ext cx="12192000" cy="794390"/>
          </a:xfrm>
          <a:prstGeom prst="rect">
            <a:avLst/>
          </a:prstGeom>
        </p:spPr>
      </p:pic>
    </p:spTree>
    <p:extLst>
      <p:ext uri="{BB962C8B-B14F-4D97-AF65-F5344CB8AC3E}">
        <p14:creationId xmlns:p14="http://schemas.microsoft.com/office/powerpoint/2010/main" val="189909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2C333C87-AEF5-CE5E-9679-47AAB0692B71}"/>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20F23CD-DBFF-3E43-EFA5-CB6C309FE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A06314F6-1B07-F709-6433-96090D57A3E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6B912A16-39B6-6EF1-C7E4-55689FD04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EB35965F-FDAC-6AD3-7065-385CBFFC20AD}"/>
              </a:ext>
            </a:extLst>
          </p:cNvPr>
          <p:cNvSpPr>
            <a:spLocks noGrp="1"/>
          </p:cNvSpPr>
          <p:nvPr>
            <p:ph type="title"/>
          </p:nvPr>
        </p:nvSpPr>
        <p:spPr>
          <a:xfrm>
            <a:off x="6955450" y="3234720"/>
            <a:ext cx="4538124" cy="970450"/>
          </a:xfrm>
        </p:spPr>
        <p:txBody>
          <a:bodyPr anchor="b">
            <a:noAutofit/>
          </a:bodyPr>
          <a:lstStyle/>
          <a:p>
            <a:r>
              <a:rPr lang="en-US" sz="7200" b="1" dirty="0">
                <a:latin typeface="Times New Roman" panose="02020603050405020304" pitchFamily="18" charset="0"/>
                <a:cs typeface="Times New Roman" panose="02020603050405020304" pitchFamily="18" charset="0"/>
              </a:rPr>
              <a:t>Handle Imbalance</a:t>
            </a:r>
            <a:endParaRPr lang="en-US" sz="72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DEEC847-F59F-2BD5-1C4C-7A717F27DBD6}"/>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239725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DBBCF-10D6-8F16-0CFF-9016F165C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53A60-AE63-BF63-01DD-F0586CBE7852}"/>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Handle Imbalance</a:t>
            </a:r>
          </a:p>
        </p:txBody>
      </p:sp>
      <p:cxnSp>
        <p:nvCxnSpPr>
          <p:cNvPr id="4" name="Straight Connector 3">
            <a:extLst>
              <a:ext uri="{FF2B5EF4-FFF2-40B4-BE49-F238E27FC236}">
                <a16:creationId xmlns:a16="http://schemas.microsoft.com/office/drawing/2014/main" id="{31546D2F-ECE2-48B8-0E93-5DC105AC24E3}"/>
              </a:ext>
            </a:extLst>
          </p:cNvPr>
          <p:cNvCxnSpPr/>
          <p:nvPr/>
        </p:nvCxnSpPr>
        <p:spPr>
          <a:xfrm>
            <a:off x="8575962" y="794904"/>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6136F247-23EB-D59E-47F4-09B22F90A6A1}"/>
              </a:ext>
            </a:extLst>
          </p:cNvPr>
          <p:cNvCxnSpPr/>
          <p:nvPr/>
        </p:nvCxnSpPr>
        <p:spPr>
          <a:xfrm flipH="1">
            <a:off x="-1413163" y="813953"/>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2139C22-0241-BF0E-FB01-6AFB6B39D045}"/>
              </a:ext>
            </a:extLst>
          </p:cNvPr>
          <p:cNvPicPr>
            <a:picLocks noChangeAspect="1"/>
          </p:cNvPicPr>
          <p:nvPr/>
        </p:nvPicPr>
        <p:blipFill>
          <a:blip r:embed="rId2"/>
          <a:srcRect t="14504" r="52500" b="42849"/>
          <a:stretch>
            <a:fillRect/>
          </a:stretch>
        </p:blipFill>
        <p:spPr>
          <a:xfrm>
            <a:off x="1925781" y="2213193"/>
            <a:ext cx="8340437" cy="4210121"/>
          </a:xfrm>
          <a:prstGeom prst="rect">
            <a:avLst/>
          </a:prstGeom>
        </p:spPr>
      </p:pic>
      <p:sp>
        <p:nvSpPr>
          <p:cNvPr id="13" name="TextBox 12">
            <a:extLst>
              <a:ext uri="{FF2B5EF4-FFF2-40B4-BE49-F238E27FC236}">
                <a16:creationId xmlns:a16="http://schemas.microsoft.com/office/drawing/2014/main" id="{01A64173-06F3-AB33-E46D-DE51FBC70B04}"/>
              </a:ext>
            </a:extLst>
          </p:cNvPr>
          <p:cNvSpPr txBox="1"/>
          <p:nvPr/>
        </p:nvSpPr>
        <p:spPr>
          <a:xfrm>
            <a:off x="1925781" y="1565564"/>
            <a:ext cx="198120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3280168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B96C6775-9532-1FA7-5DA6-8093A5A826AF}"/>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1ECA3617-5006-E021-E736-850E2F97A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8E737C9D-8D1D-671E-2F93-79A0F7D0ABD2}"/>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C3A8E17C-A854-4A3C-CDB3-0A4540293E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FD98243-CAC4-D3C4-80C1-8970B940A992}"/>
              </a:ext>
            </a:extLst>
          </p:cNvPr>
          <p:cNvSpPr>
            <a:spLocks noGrp="1"/>
          </p:cNvSpPr>
          <p:nvPr>
            <p:ph type="title"/>
          </p:nvPr>
        </p:nvSpPr>
        <p:spPr>
          <a:xfrm>
            <a:off x="6955450" y="3054610"/>
            <a:ext cx="4538124" cy="970450"/>
          </a:xfrm>
        </p:spPr>
        <p:txBody>
          <a:bodyPr anchor="b">
            <a:noAutofit/>
          </a:bodyPr>
          <a:lstStyle/>
          <a:p>
            <a:r>
              <a:rPr lang="en-US" sz="8800" b="1" dirty="0">
                <a:latin typeface="Times New Roman" panose="02020603050405020304" pitchFamily="18" charset="0"/>
                <a:cs typeface="Times New Roman" panose="02020603050405020304" pitchFamily="18" charset="0"/>
              </a:rPr>
              <a:t>Result</a:t>
            </a:r>
            <a:endParaRPr lang="en-US" sz="8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B4B0F7A-9B91-CE2D-82BE-BCF1E4DD1725}"/>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162478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5D06-82F9-4AEA-9D0B-60859DE27CDF}"/>
              </a:ext>
            </a:extLst>
          </p:cNvPr>
          <p:cNvSpPr>
            <a:spLocks noGrp="1"/>
          </p:cNvSpPr>
          <p:nvPr>
            <p:ph type="title"/>
          </p:nvPr>
        </p:nvSpPr>
        <p:spPr>
          <a:xfrm>
            <a:off x="919119" y="790222"/>
            <a:ext cx="10353762" cy="1257300"/>
          </a:xfrm>
        </p:spPr>
        <p:txBody>
          <a:bodyPr/>
          <a:lstStyle/>
          <a:p>
            <a:r>
              <a:rPr lang="en-US" b="1" dirty="0"/>
              <a:t>Credit Card Fraud Detection</a:t>
            </a:r>
          </a:p>
        </p:txBody>
      </p:sp>
      <p:pic>
        <p:nvPicPr>
          <p:cNvPr id="4" name="Picture 3">
            <a:extLst>
              <a:ext uri="{FF2B5EF4-FFF2-40B4-BE49-F238E27FC236}">
                <a16:creationId xmlns:a16="http://schemas.microsoft.com/office/drawing/2014/main" id="{355BE115-1BDE-4DBD-BBC3-E113C8363FA4}"/>
              </a:ext>
            </a:extLst>
          </p:cNvPr>
          <p:cNvPicPr>
            <a:picLocks noChangeAspect="1"/>
          </p:cNvPicPr>
          <p:nvPr/>
        </p:nvPicPr>
        <p:blipFill>
          <a:blip r:embed="rId2"/>
          <a:stretch>
            <a:fillRect/>
          </a:stretch>
        </p:blipFill>
        <p:spPr>
          <a:xfrm>
            <a:off x="2850469" y="2461506"/>
            <a:ext cx="6491062" cy="2934582"/>
          </a:xfrm>
          <a:prstGeom prst="rect">
            <a:avLst/>
          </a:prstGeom>
        </p:spPr>
      </p:pic>
    </p:spTree>
    <p:extLst>
      <p:ext uri="{BB962C8B-B14F-4D97-AF65-F5344CB8AC3E}">
        <p14:creationId xmlns:p14="http://schemas.microsoft.com/office/powerpoint/2010/main" val="80860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ABDF9-CE52-F988-DE8E-E29B16F4D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0DB29-9440-65AC-4260-AA7C974898FF}"/>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Confusion Matrix</a:t>
            </a:r>
          </a:p>
        </p:txBody>
      </p:sp>
      <p:cxnSp>
        <p:nvCxnSpPr>
          <p:cNvPr id="4" name="Straight Connector 3">
            <a:extLst>
              <a:ext uri="{FF2B5EF4-FFF2-40B4-BE49-F238E27FC236}">
                <a16:creationId xmlns:a16="http://schemas.microsoft.com/office/drawing/2014/main" id="{B936720F-065D-B7BE-6CA6-4A6F6DAFF4AD}"/>
              </a:ext>
            </a:extLst>
          </p:cNvPr>
          <p:cNvCxnSpPr/>
          <p:nvPr/>
        </p:nvCxnSpPr>
        <p:spPr>
          <a:xfrm>
            <a:off x="8575962" y="794904"/>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BBC7E8C5-AA53-E44F-4FB6-F7FBB75D7331}"/>
              </a:ext>
            </a:extLst>
          </p:cNvPr>
          <p:cNvCxnSpPr/>
          <p:nvPr/>
        </p:nvCxnSpPr>
        <p:spPr>
          <a:xfrm flipH="1">
            <a:off x="-1413163" y="813953"/>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E5BBF9-C3CB-94B3-3DF2-852D7A5058C0}"/>
              </a:ext>
            </a:extLst>
          </p:cNvPr>
          <p:cNvSpPr txBox="1"/>
          <p:nvPr/>
        </p:nvSpPr>
        <p:spPr>
          <a:xfrm>
            <a:off x="1246910" y="1717964"/>
            <a:ext cx="4710546" cy="406265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Precision: </a:t>
            </a:r>
            <a:r>
              <a:rPr lang="en-US" sz="2400" b="1" dirty="0">
                <a:latin typeface="Times New Roman" panose="02020603050405020304" pitchFamily="18" charset="0"/>
                <a:cs typeface="Times New Roman" panose="02020603050405020304" pitchFamily="18" charset="0"/>
              </a:rPr>
              <a:t>85%</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Recall (Fraud Detection): </a:t>
            </a:r>
            <a:r>
              <a:rPr lang="en-US" sz="2400" b="1" dirty="0">
                <a:latin typeface="Times New Roman" panose="02020603050405020304" pitchFamily="18" charset="0"/>
                <a:cs typeface="Times New Roman" panose="02020603050405020304" pitchFamily="18" charset="0"/>
              </a:rPr>
              <a:t>78%</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confusion matrix reveals critical failure: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model predicted </a:t>
            </a:r>
            <a:r>
              <a:rPr lang="en-US" sz="2400" b="1" dirty="0">
                <a:latin typeface="Times New Roman" panose="02020603050405020304" pitchFamily="18" charset="0"/>
                <a:cs typeface="Times New Roman" panose="02020603050405020304" pitchFamily="18" charset="0"/>
              </a:rPr>
              <a:t>all transactions as fraudulent</a:t>
            </a:r>
            <a:r>
              <a:rPr lang="en-US" sz="2400" dirty="0">
                <a:latin typeface="Times New Roman" panose="02020603050405020304" pitchFamily="18" charset="0"/>
                <a:cs typeface="Times New Roman" panose="02020603050405020304" pitchFamily="18" charset="0"/>
              </a:rPr>
              <a:t> (class 1), achieving near-0% accuracy (3e-4).</a:t>
            </a: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100% specificity</a:t>
            </a:r>
            <a:r>
              <a:rPr lang="en-US" sz="24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Indicates severe </a:t>
            </a:r>
            <a:r>
              <a:rPr lang="en-US" sz="2400" b="1" dirty="0">
                <a:latin typeface="Times New Roman" panose="02020603050405020304" pitchFamily="18" charset="0"/>
                <a:cs typeface="Times New Roman" panose="02020603050405020304" pitchFamily="18" charset="0"/>
              </a:rPr>
              <a:t>training error.</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02AEEBC1-80A4-8E6A-6F9D-4824FC65171D}"/>
              </a:ext>
            </a:extLst>
          </p:cNvPr>
          <p:cNvPicPr>
            <a:picLocks noChangeAspect="1"/>
          </p:cNvPicPr>
          <p:nvPr/>
        </p:nvPicPr>
        <p:blipFill>
          <a:blip r:embed="rId2"/>
          <a:srcRect t="24861" r="71477" b="15312"/>
          <a:stretch>
            <a:fillRect/>
          </a:stretch>
        </p:blipFill>
        <p:spPr>
          <a:xfrm>
            <a:off x="6703390" y="1423554"/>
            <a:ext cx="4248626" cy="5010331"/>
          </a:xfrm>
          <a:prstGeom prst="rect">
            <a:avLst/>
          </a:prstGeom>
        </p:spPr>
      </p:pic>
    </p:spTree>
    <p:extLst>
      <p:ext uri="{BB962C8B-B14F-4D97-AF65-F5344CB8AC3E}">
        <p14:creationId xmlns:p14="http://schemas.microsoft.com/office/powerpoint/2010/main" val="65766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A00A5-FA87-94FA-903B-AECDF94F9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47489C-A170-EBA0-3C06-F14EBF90CF2D}"/>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AUC-ROC</a:t>
            </a:r>
          </a:p>
        </p:txBody>
      </p:sp>
      <p:cxnSp>
        <p:nvCxnSpPr>
          <p:cNvPr id="4" name="Straight Connector 3">
            <a:extLst>
              <a:ext uri="{FF2B5EF4-FFF2-40B4-BE49-F238E27FC236}">
                <a16:creationId xmlns:a16="http://schemas.microsoft.com/office/drawing/2014/main" id="{1A8765BC-DF69-5B9F-6F70-9093E7D6DA7C}"/>
              </a:ext>
            </a:extLst>
          </p:cNvPr>
          <p:cNvCxnSpPr/>
          <p:nvPr/>
        </p:nvCxnSpPr>
        <p:spPr>
          <a:xfrm>
            <a:off x="7744690" y="813953"/>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00F42AAE-54B3-4EF7-2AAA-BF12DF877E8F}"/>
              </a:ext>
            </a:extLst>
          </p:cNvPr>
          <p:cNvCxnSpPr/>
          <p:nvPr/>
        </p:nvCxnSpPr>
        <p:spPr>
          <a:xfrm flipH="1">
            <a:off x="-498763" y="813953"/>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3B93B7D-CA53-63D8-8E96-B7F1E3AEFA4B}"/>
              </a:ext>
            </a:extLst>
          </p:cNvPr>
          <p:cNvSpPr txBox="1"/>
          <p:nvPr/>
        </p:nvSpPr>
        <p:spPr>
          <a:xfrm>
            <a:off x="394856" y="4017821"/>
            <a:ext cx="4710546" cy="1200329"/>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AUC-ROC:</a:t>
            </a:r>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0.98</a:t>
            </a:r>
            <a:r>
              <a:rPr lang="en-US" sz="3600" dirty="0">
                <a:latin typeface="Times New Roman" panose="02020603050405020304" pitchFamily="18" charset="0"/>
                <a:cs typeface="Times New Roman" panose="02020603050405020304" pitchFamily="18" charset="0"/>
              </a:rPr>
              <a:t> (Near-perfect classifier).</a:t>
            </a:r>
          </a:p>
        </p:txBody>
      </p:sp>
      <p:pic>
        <p:nvPicPr>
          <p:cNvPr id="7" name="Picture 6">
            <a:extLst>
              <a:ext uri="{FF2B5EF4-FFF2-40B4-BE49-F238E27FC236}">
                <a16:creationId xmlns:a16="http://schemas.microsoft.com/office/drawing/2014/main" id="{7FC47B28-277B-0FA4-52D7-25E948342F74}"/>
              </a:ext>
            </a:extLst>
          </p:cNvPr>
          <p:cNvPicPr>
            <a:picLocks noChangeAspect="1"/>
          </p:cNvPicPr>
          <p:nvPr/>
        </p:nvPicPr>
        <p:blipFill>
          <a:blip r:embed="rId2"/>
          <a:stretch>
            <a:fillRect/>
          </a:stretch>
        </p:blipFill>
        <p:spPr>
          <a:xfrm>
            <a:off x="5763492" y="1423554"/>
            <a:ext cx="6234543" cy="4870476"/>
          </a:xfrm>
          <a:prstGeom prst="rect">
            <a:avLst/>
          </a:prstGeom>
        </p:spPr>
      </p:pic>
      <p:pic>
        <p:nvPicPr>
          <p:cNvPr id="9" name="Picture 8">
            <a:extLst>
              <a:ext uri="{FF2B5EF4-FFF2-40B4-BE49-F238E27FC236}">
                <a16:creationId xmlns:a16="http://schemas.microsoft.com/office/drawing/2014/main" id="{A7D81BF9-92A6-AC19-6A0B-23BCE50C6541}"/>
              </a:ext>
            </a:extLst>
          </p:cNvPr>
          <p:cNvPicPr>
            <a:picLocks noChangeAspect="1"/>
          </p:cNvPicPr>
          <p:nvPr/>
        </p:nvPicPr>
        <p:blipFill>
          <a:blip r:embed="rId3"/>
          <a:srcRect t="58590" r="56250" b="20743"/>
          <a:stretch>
            <a:fillRect/>
          </a:stretch>
        </p:blipFill>
        <p:spPr>
          <a:xfrm>
            <a:off x="193965" y="2131866"/>
            <a:ext cx="5334000" cy="1416626"/>
          </a:xfrm>
          <a:prstGeom prst="rect">
            <a:avLst/>
          </a:prstGeom>
        </p:spPr>
      </p:pic>
    </p:spTree>
    <p:extLst>
      <p:ext uri="{BB962C8B-B14F-4D97-AF65-F5344CB8AC3E}">
        <p14:creationId xmlns:p14="http://schemas.microsoft.com/office/powerpoint/2010/main" val="225742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49235686-CA0E-7490-682F-22C2732949F8}"/>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DA256FA5-899E-0557-8163-3085D2954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17D3F986-0931-C44C-42AA-7F33ADC0B04B}"/>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CA30136D-9EBD-45EA-BF67-4273CDE70A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E4F0BF44-D84C-49BD-3D2B-7E711CECD130}"/>
              </a:ext>
            </a:extLst>
          </p:cNvPr>
          <p:cNvSpPr>
            <a:spLocks noGrp="1"/>
          </p:cNvSpPr>
          <p:nvPr>
            <p:ph type="title"/>
          </p:nvPr>
        </p:nvSpPr>
        <p:spPr>
          <a:xfrm>
            <a:off x="6955450" y="3234720"/>
            <a:ext cx="4538124" cy="970450"/>
          </a:xfrm>
        </p:spPr>
        <p:txBody>
          <a:bodyPr anchor="b">
            <a:noAutofit/>
          </a:bodyPr>
          <a:lstStyle/>
          <a:p>
            <a:r>
              <a:rPr lang="en-US" sz="6600" b="1" dirty="0">
                <a:latin typeface="Times New Roman" panose="02020603050405020304" pitchFamily="18" charset="0"/>
                <a:cs typeface="Times New Roman" panose="02020603050405020304" pitchFamily="18" charset="0"/>
              </a:rPr>
              <a:t>Feature Importance</a:t>
            </a:r>
            <a:endParaRPr lang="en-US" sz="6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345FCF4-03E7-1E53-6127-7C0CD73606C3}"/>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328728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CD791-B163-34F7-7C57-2E383FE77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6B2E9-D54A-F747-4C4B-6613EBF635EC}"/>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Feature Importance</a:t>
            </a:r>
          </a:p>
        </p:txBody>
      </p:sp>
      <p:cxnSp>
        <p:nvCxnSpPr>
          <p:cNvPr id="4" name="Straight Connector 3">
            <a:extLst>
              <a:ext uri="{FF2B5EF4-FFF2-40B4-BE49-F238E27FC236}">
                <a16:creationId xmlns:a16="http://schemas.microsoft.com/office/drawing/2014/main" id="{4029621B-7800-28C4-1D6D-239DBDCA1601}"/>
              </a:ext>
            </a:extLst>
          </p:cNvPr>
          <p:cNvCxnSpPr/>
          <p:nvPr/>
        </p:nvCxnSpPr>
        <p:spPr>
          <a:xfrm>
            <a:off x="8742217" y="793168"/>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32C4EF78-B13E-6545-8E31-15AEA6CF406F}"/>
              </a:ext>
            </a:extLst>
          </p:cNvPr>
          <p:cNvCxnSpPr/>
          <p:nvPr/>
        </p:nvCxnSpPr>
        <p:spPr>
          <a:xfrm flipH="1">
            <a:off x="-1588554" y="803557"/>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1B76814-B8BC-74DC-726F-01D994CE849A}"/>
              </a:ext>
            </a:extLst>
          </p:cNvPr>
          <p:cNvPicPr>
            <a:picLocks noChangeAspect="1"/>
          </p:cNvPicPr>
          <p:nvPr/>
        </p:nvPicPr>
        <p:blipFill>
          <a:blip r:embed="rId2"/>
          <a:stretch>
            <a:fillRect/>
          </a:stretch>
        </p:blipFill>
        <p:spPr>
          <a:xfrm>
            <a:off x="803563" y="1420083"/>
            <a:ext cx="10889673" cy="5117986"/>
          </a:xfrm>
          <a:prstGeom prst="rect">
            <a:avLst/>
          </a:prstGeom>
        </p:spPr>
      </p:pic>
    </p:spTree>
    <p:extLst>
      <p:ext uri="{BB962C8B-B14F-4D97-AF65-F5344CB8AC3E}">
        <p14:creationId xmlns:p14="http://schemas.microsoft.com/office/powerpoint/2010/main" val="2077229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DC5FA-83F5-73A9-4D9A-1335813CC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826F5-7AF0-3903-2E02-6A9CE36CA819}"/>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Insights of Feature Importance</a:t>
            </a:r>
          </a:p>
        </p:txBody>
      </p:sp>
      <p:cxnSp>
        <p:nvCxnSpPr>
          <p:cNvPr id="4" name="Straight Connector 3">
            <a:extLst>
              <a:ext uri="{FF2B5EF4-FFF2-40B4-BE49-F238E27FC236}">
                <a16:creationId xmlns:a16="http://schemas.microsoft.com/office/drawing/2014/main" id="{D4055AF5-8FDF-BA97-355C-9C00CAFD27A9}"/>
              </a:ext>
            </a:extLst>
          </p:cNvPr>
          <p:cNvCxnSpPr/>
          <p:nvPr/>
        </p:nvCxnSpPr>
        <p:spPr>
          <a:xfrm>
            <a:off x="10164617" y="793168"/>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92AB3B2B-E3E8-618F-E966-3D901EDFE5F2}"/>
              </a:ext>
            </a:extLst>
          </p:cNvPr>
          <p:cNvCxnSpPr/>
          <p:nvPr/>
        </p:nvCxnSpPr>
        <p:spPr>
          <a:xfrm flipH="1">
            <a:off x="-3098699" y="793168"/>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757B56D-8862-F015-35A4-EEB4C6B2763A}"/>
              </a:ext>
            </a:extLst>
          </p:cNvPr>
          <p:cNvSpPr txBox="1"/>
          <p:nvPr/>
        </p:nvSpPr>
        <p:spPr>
          <a:xfrm>
            <a:off x="595087" y="1420083"/>
            <a:ext cx="11277600" cy="4893647"/>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Top Fraud Indicators: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V17, V10, and V14 dominate both accuracy and Gini importance, meaning they: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Most reduce prediction error (</a:t>
            </a:r>
            <a:r>
              <a:rPr lang="en-US" sz="2400" dirty="0" err="1">
                <a:latin typeface="Times New Roman" panose="02020603050405020304" pitchFamily="18" charset="0"/>
                <a:cs typeface="Times New Roman" panose="02020603050405020304" pitchFamily="18" charset="0"/>
              </a:rPr>
              <a:t>MeanDecreaseGini</a:t>
            </a:r>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Most improve detection accuracy when included (</a:t>
            </a:r>
            <a:r>
              <a:rPr lang="en-US" sz="2400" dirty="0" err="1">
                <a:latin typeface="Times New Roman" panose="02020603050405020304" pitchFamily="18" charset="0"/>
                <a:cs typeface="Times New Roman" panose="02020603050405020304" pitchFamily="18" charset="0"/>
              </a:rPr>
              <a:t>MeanDecreaseAccuracy</a:t>
            </a:r>
            <a:r>
              <a:rPr lang="en-US" sz="24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Critical Patterns: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High importance of negative-value features (e.g., V17) suggests fraud often occurs when these PCA components are unusually low.</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Actionable Takeaway: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Monitoring V17/V14/V10 in real-time systems could catch ~60% of fraud (based on their relative importance).</a:t>
            </a:r>
          </a:p>
          <a:p>
            <a:endParaRPr lang="en-US" sz="2400" dirty="0">
              <a:latin typeface="Times New Roman" panose="02020603050405020304" pitchFamily="18" charset="0"/>
              <a:cs typeface="Times New Roman" panose="02020603050405020304" pitchFamily="18" charset="0"/>
            </a:endParaRPr>
          </a:p>
          <a:p>
            <a:r>
              <a:rPr lang="en-US" sz="2400" dirty="0">
                <a:solidFill>
                  <a:srgbClr val="99FF33"/>
                </a:solidFill>
                <a:latin typeface="Times New Roman" panose="02020603050405020304" pitchFamily="18" charset="0"/>
                <a:cs typeface="Times New Roman" panose="02020603050405020304" pitchFamily="18" charset="0"/>
              </a:rPr>
              <a:t>Why This Matters: </a:t>
            </a:r>
            <a:r>
              <a:rPr lang="en-US" sz="2400" dirty="0">
                <a:latin typeface="Times New Roman" panose="02020603050405020304" pitchFamily="18" charset="0"/>
                <a:cs typeface="Times New Roman" panose="02020603050405020304" pitchFamily="18" charset="0"/>
              </a:rPr>
              <a:t>These features likely represent hidden spending patterns (e.g., geographic or merchant trends) that fraudsters disrupt.</a:t>
            </a:r>
          </a:p>
        </p:txBody>
      </p:sp>
    </p:spTree>
    <p:extLst>
      <p:ext uri="{BB962C8B-B14F-4D97-AF65-F5344CB8AC3E}">
        <p14:creationId xmlns:p14="http://schemas.microsoft.com/office/powerpoint/2010/main" val="1169257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FEBF52D6-75FE-4363-2C85-ECFD5FBDA993}"/>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5D68F28B-A944-57D7-A7A9-6B769DFF8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DF4A5A8A-C86B-C8C8-9B8E-AA2EC64D7AC7}"/>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EF6CA408-3A7F-4B0B-0737-8C90019B0A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AF0460C2-8031-5D13-F6CC-D6119635B57C}"/>
              </a:ext>
            </a:extLst>
          </p:cNvPr>
          <p:cNvSpPr>
            <a:spLocks noGrp="1"/>
          </p:cNvSpPr>
          <p:nvPr>
            <p:ph type="title"/>
          </p:nvPr>
        </p:nvSpPr>
        <p:spPr>
          <a:xfrm>
            <a:off x="6955450" y="3234720"/>
            <a:ext cx="4538124" cy="970450"/>
          </a:xfrm>
        </p:spPr>
        <p:txBody>
          <a:bodyPr anchor="b">
            <a:noAutofit/>
          </a:bodyPr>
          <a:lstStyle/>
          <a:p>
            <a:r>
              <a:rPr lang="en-US" sz="6600" b="1" dirty="0">
                <a:latin typeface="Times New Roman" panose="02020603050405020304" pitchFamily="18" charset="0"/>
                <a:cs typeface="Times New Roman" panose="02020603050405020304" pitchFamily="18" charset="0"/>
              </a:rPr>
              <a:t>Challenges &amp; Solutions</a:t>
            </a:r>
            <a:endParaRPr lang="en-US" sz="6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BF96512-5E1D-5BE8-9DE6-2E842F617305}"/>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26346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70004-E22A-8330-3500-69D4BDEE4C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F6D8C9-1805-EB3C-9ADC-B6BD583B3911}"/>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Challenges &amp; Solutions</a:t>
            </a:r>
          </a:p>
        </p:txBody>
      </p:sp>
      <p:cxnSp>
        <p:nvCxnSpPr>
          <p:cNvPr id="4" name="Straight Connector 3">
            <a:extLst>
              <a:ext uri="{FF2B5EF4-FFF2-40B4-BE49-F238E27FC236}">
                <a16:creationId xmlns:a16="http://schemas.microsoft.com/office/drawing/2014/main" id="{ED8560CF-69CE-F618-3BB8-8DC73E63B552}"/>
              </a:ext>
            </a:extLst>
          </p:cNvPr>
          <p:cNvCxnSpPr/>
          <p:nvPr/>
        </p:nvCxnSpPr>
        <p:spPr>
          <a:xfrm>
            <a:off x="9322789" y="793168"/>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6DFC0FE9-07D0-7028-B7F7-0B3CCD7B3751}"/>
              </a:ext>
            </a:extLst>
          </p:cNvPr>
          <p:cNvCxnSpPr/>
          <p:nvPr/>
        </p:nvCxnSpPr>
        <p:spPr>
          <a:xfrm flipH="1">
            <a:off x="-2155271" y="793168"/>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60DDF7F8-B718-1124-FCF0-01542474A7A1}"/>
              </a:ext>
            </a:extLst>
          </p:cNvPr>
          <p:cNvGraphicFramePr>
            <a:graphicFrameLocks noGrp="1"/>
          </p:cNvGraphicFramePr>
          <p:nvPr>
            <p:extLst>
              <p:ext uri="{D42A27DB-BD31-4B8C-83A1-F6EECF244321}">
                <p14:modId xmlns:p14="http://schemas.microsoft.com/office/powerpoint/2010/main" val="4107836015"/>
              </p:ext>
            </p:extLst>
          </p:nvPr>
        </p:nvGraphicFramePr>
        <p:xfrm>
          <a:off x="682171" y="1582059"/>
          <a:ext cx="10590710" cy="3577164"/>
        </p:xfrm>
        <a:graphic>
          <a:graphicData uri="http://schemas.openxmlformats.org/drawingml/2006/table">
            <a:tbl>
              <a:tblPr firstRow="1" bandRow="1">
                <a:tableStyleId>{5C22544A-7EE6-4342-B048-85BDC9FD1C3A}</a:tableStyleId>
              </a:tblPr>
              <a:tblGrid>
                <a:gridCol w="5295355">
                  <a:extLst>
                    <a:ext uri="{9D8B030D-6E8A-4147-A177-3AD203B41FA5}">
                      <a16:colId xmlns:a16="http://schemas.microsoft.com/office/drawing/2014/main" val="3458956058"/>
                    </a:ext>
                  </a:extLst>
                </a:gridCol>
                <a:gridCol w="5295355">
                  <a:extLst>
                    <a:ext uri="{9D8B030D-6E8A-4147-A177-3AD203B41FA5}">
                      <a16:colId xmlns:a16="http://schemas.microsoft.com/office/drawing/2014/main" val="2376561257"/>
                    </a:ext>
                  </a:extLst>
                </a:gridCol>
              </a:tblGrid>
              <a:tr h="894291">
                <a:tc>
                  <a:txBody>
                    <a:bodyPr/>
                    <a:lstStyle/>
                    <a:p>
                      <a:pPr algn="ctr"/>
                      <a:r>
                        <a:rPr lang="en-US" sz="2400" b="1" dirty="0">
                          <a:solidFill>
                            <a:schemeClr val="bg1"/>
                          </a:solidFill>
                          <a:effectLst/>
                          <a:latin typeface="Times New Roman" panose="02020603050405020304" pitchFamily="18" charset="0"/>
                          <a:cs typeface="Times New Roman" panose="02020603050405020304" pitchFamily="18" charset="0"/>
                        </a:rPr>
                        <a:t>Challenge</a:t>
                      </a:r>
                    </a:p>
                  </a:txBody>
                  <a:tcPr marR="95250" marT="95250" marB="95250" anchor="ctr"/>
                </a:tc>
                <a:tc>
                  <a:txBody>
                    <a:bodyPr/>
                    <a:lstStyle/>
                    <a:p>
                      <a:pPr algn="ctr"/>
                      <a:r>
                        <a:rPr lang="en-US" sz="2400" b="1">
                          <a:solidFill>
                            <a:schemeClr val="bg1"/>
                          </a:solidFill>
                          <a:effectLst/>
                          <a:latin typeface="Times New Roman" panose="02020603050405020304" pitchFamily="18" charset="0"/>
                          <a:cs typeface="Times New Roman" panose="02020603050405020304" pitchFamily="18" charset="0"/>
                        </a:rPr>
                        <a:t>Solution</a:t>
                      </a:r>
                    </a:p>
                  </a:txBody>
                  <a:tcPr marL="95250" marR="95250" marT="95250" marB="95250" anchor="ctr"/>
                </a:tc>
                <a:extLst>
                  <a:ext uri="{0D108BD9-81ED-4DB2-BD59-A6C34878D82A}">
                    <a16:rowId xmlns:a16="http://schemas.microsoft.com/office/drawing/2014/main" val="1607205557"/>
                  </a:ext>
                </a:extLst>
              </a:tr>
              <a:tr h="894291">
                <a:tc>
                  <a:txBody>
                    <a:bodyPr/>
                    <a:lstStyle/>
                    <a:p>
                      <a:pPr algn="ctr"/>
                      <a:r>
                        <a:rPr lang="en-US" sz="2400">
                          <a:solidFill>
                            <a:schemeClr val="bg1"/>
                          </a:solidFill>
                          <a:effectLst/>
                          <a:latin typeface="Times New Roman" panose="02020603050405020304" pitchFamily="18" charset="0"/>
                          <a:cs typeface="Times New Roman" panose="02020603050405020304" pitchFamily="18" charset="0"/>
                        </a:rPr>
                        <a:t>Extreme class imbalance</a:t>
                      </a:r>
                    </a:p>
                  </a:txBody>
                  <a:tcPr marR="95250" marT="95250" marB="95250" anchor="ctr"/>
                </a:tc>
                <a:tc>
                  <a:txBody>
                    <a:bodyPr/>
                    <a:lstStyle/>
                    <a:p>
                      <a:pPr algn="ctr"/>
                      <a:r>
                        <a:rPr lang="en-US" sz="2400">
                          <a:solidFill>
                            <a:schemeClr val="bg1"/>
                          </a:solidFill>
                          <a:effectLst/>
                          <a:latin typeface="Times New Roman" panose="02020603050405020304" pitchFamily="18" charset="0"/>
                          <a:cs typeface="Times New Roman" panose="02020603050405020304" pitchFamily="18" charset="0"/>
                        </a:rPr>
                        <a:t>ROSE oversampling</a:t>
                      </a:r>
                    </a:p>
                  </a:txBody>
                  <a:tcPr marL="95250" marR="95250" marT="95250" marB="95250" anchor="ctr"/>
                </a:tc>
                <a:extLst>
                  <a:ext uri="{0D108BD9-81ED-4DB2-BD59-A6C34878D82A}">
                    <a16:rowId xmlns:a16="http://schemas.microsoft.com/office/drawing/2014/main" val="1271353513"/>
                  </a:ext>
                </a:extLst>
              </a:tr>
              <a:tr h="894291">
                <a:tc>
                  <a:txBody>
                    <a:bodyPr/>
                    <a:lstStyle/>
                    <a:p>
                      <a:pPr algn="ctr"/>
                      <a:r>
                        <a:rPr lang="en-US" sz="2400">
                          <a:solidFill>
                            <a:schemeClr val="bg1"/>
                          </a:solidFill>
                          <a:effectLst/>
                          <a:latin typeface="Times New Roman" panose="02020603050405020304" pitchFamily="18" charset="0"/>
                          <a:cs typeface="Times New Roman" panose="02020603050405020304" pitchFamily="18" charset="0"/>
                        </a:rPr>
                        <a:t>High false positives</a:t>
                      </a:r>
                    </a:p>
                  </a:txBody>
                  <a:tcPr marR="95250" marT="95250" marB="95250" anchor="ctr"/>
                </a:tc>
                <a:tc>
                  <a:txBody>
                    <a:bodyPr/>
                    <a:lstStyle/>
                    <a:p>
                      <a:pPr algn="ctr"/>
                      <a:r>
                        <a:rPr lang="en-US" sz="2400" dirty="0">
                          <a:solidFill>
                            <a:schemeClr val="bg1"/>
                          </a:solidFill>
                          <a:effectLst/>
                          <a:latin typeface="Times New Roman" panose="02020603050405020304" pitchFamily="18" charset="0"/>
                          <a:cs typeface="Times New Roman" panose="02020603050405020304" pitchFamily="18" charset="0"/>
                        </a:rPr>
                        <a:t>Optimize decision threshold</a:t>
                      </a:r>
                    </a:p>
                  </a:txBody>
                  <a:tcPr marL="95250" marR="95250" marT="95250" marB="95250" anchor="ctr"/>
                </a:tc>
                <a:extLst>
                  <a:ext uri="{0D108BD9-81ED-4DB2-BD59-A6C34878D82A}">
                    <a16:rowId xmlns:a16="http://schemas.microsoft.com/office/drawing/2014/main" val="1382746947"/>
                  </a:ext>
                </a:extLst>
              </a:tr>
              <a:tr h="894291">
                <a:tc>
                  <a:txBody>
                    <a:bodyPr/>
                    <a:lstStyle/>
                    <a:p>
                      <a:pPr algn="ctr"/>
                      <a:r>
                        <a:rPr lang="en-US" sz="2400">
                          <a:solidFill>
                            <a:schemeClr val="bg1"/>
                          </a:solidFill>
                          <a:effectLst/>
                          <a:latin typeface="Times New Roman" panose="02020603050405020304" pitchFamily="18" charset="0"/>
                          <a:cs typeface="Times New Roman" panose="02020603050405020304" pitchFamily="18" charset="0"/>
                        </a:rPr>
                        <a:t>Model interpretability</a:t>
                      </a:r>
                    </a:p>
                  </a:txBody>
                  <a:tcPr marR="95250" marT="95250" marB="95250" anchor="ctr"/>
                </a:tc>
                <a:tc>
                  <a:txBody>
                    <a:bodyPr/>
                    <a:lstStyle/>
                    <a:p>
                      <a:pPr algn="ctr"/>
                      <a:r>
                        <a:rPr lang="en-US" sz="2400" dirty="0">
                          <a:solidFill>
                            <a:schemeClr val="bg1"/>
                          </a:solidFill>
                          <a:effectLst/>
                          <a:latin typeface="Times New Roman" panose="02020603050405020304" pitchFamily="18" charset="0"/>
                          <a:cs typeface="Times New Roman" panose="02020603050405020304" pitchFamily="18" charset="0"/>
                        </a:rPr>
                        <a:t>Feature importance analysis</a:t>
                      </a:r>
                    </a:p>
                  </a:txBody>
                  <a:tcPr marL="95250" marR="95250" marT="95250" marB="95250" anchor="ctr"/>
                </a:tc>
                <a:extLst>
                  <a:ext uri="{0D108BD9-81ED-4DB2-BD59-A6C34878D82A}">
                    <a16:rowId xmlns:a16="http://schemas.microsoft.com/office/drawing/2014/main" val="1185507108"/>
                  </a:ext>
                </a:extLst>
              </a:tr>
            </a:tbl>
          </a:graphicData>
        </a:graphic>
      </p:graphicFrame>
      <p:pic>
        <p:nvPicPr>
          <p:cNvPr id="7" name="Picture 6">
            <a:extLst>
              <a:ext uri="{FF2B5EF4-FFF2-40B4-BE49-F238E27FC236}">
                <a16:creationId xmlns:a16="http://schemas.microsoft.com/office/drawing/2014/main" id="{1466E8DD-6975-31A1-1BF3-348A8067F1BB}"/>
              </a:ext>
            </a:extLst>
          </p:cNvPr>
          <p:cNvPicPr>
            <a:picLocks noChangeAspect="1"/>
          </p:cNvPicPr>
          <p:nvPr/>
        </p:nvPicPr>
        <p:blipFill>
          <a:blip r:embed="rId2"/>
          <a:stretch>
            <a:fillRect/>
          </a:stretch>
        </p:blipFill>
        <p:spPr>
          <a:xfrm>
            <a:off x="5007708" y="5416602"/>
            <a:ext cx="1939636" cy="1441398"/>
          </a:xfrm>
          <a:prstGeom prst="ellipse">
            <a:avLst/>
          </a:prstGeom>
          <a:ln>
            <a:noFill/>
          </a:ln>
          <a:effectLst>
            <a:softEdge rad="112500"/>
          </a:effectLst>
        </p:spPr>
      </p:pic>
    </p:spTree>
    <p:extLst>
      <p:ext uri="{BB962C8B-B14F-4D97-AF65-F5344CB8AC3E}">
        <p14:creationId xmlns:p14="http://schemas.microsoft.com/office/powerpoint/2010/main" val="34885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6ADFF577-825F-63EB-45FA-88300B7A21AC}"/>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583C5EC3-10B2-CD14-6452-E35C67E5F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5758190F-92C2-474C-04E9-B1B1028474A8}"/>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9BA0193E-F1B0-EA28-E75B-082EF8D190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34F8C629-F572-F025-9AA7-303410DDF5F1}"/>
              </a:ext>
            </a:extLst>
          </p:cNvPr>
          <p:cNvSpPr>
            <a:spLocks noGrp="1"/>
          </p:cNvSpPr>
          <p:nvPr>
            <p:ph type="title"/>
          </p:nvPr>
        </p:nvSpPr>
        <p:spPr>
          <a:xfrm>
            <a:off x="6844614" y="3234720"/>
            <a:ext cx="4538124" cy="970450"/>
          </a:xfrm>
        </p:spPr>
        <p:txBody>
          <a:bodyPr anchor="b">
            <a:noAutofit/>
          </a:bodyPr>
          <a:lstStyle/>
          <a:p>
            <a:r>
              <a:rPr lang="en-US" sz="6600" b="1" dirty="0">
                <a:latin typeface="Times New Roman" panose="02020603050405020304" pitchFamily="18" charset="0"/>
                <a:cs typeface="Times New Roman" panose="02020603050405020304" pitchFamily="18" charset="0"/>
              </a:rPr>
              <a:t>Business Impact</a:t>
            </a:r>
            <a:endParaRPr lang="en-US" sz="6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7F4B3C7-523D-4785-B50D-E450AC60079B}"/>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96815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CB471-292C-2A7E-2A21-F88B28DF1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E404C-8C39-D15B-AA2C-AAC62E657BE3}"/>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Business Impact</a:t>
            </a:r>
          </a:p>
        </p:txBody>
      </p:sp>
      <p:cxnSp>
        <p:nvCxnSpPr>
          <p:cNvPr id="4" name="Straight Connector 3">
            <a:extLst>
              <a:ext uri="{FF2B5EF4-FFF2-40B4-BE49-F238E27FC236}">
                <a16:creationId xmlns:a16="http://schemas.microsoft.com/office/drawing/2014/main" id="{0A2481B6-11B2-8814-F5CF-369AFAE9F504}"/>
              </a:ext>
            </a:extLst>
          </p:cNvPr>
          <p:cNvCxnSpPr/>
          <p:nvPr/>
        </p:nvCxnSpPr>
        <p:spPr>
          <a:xfrm>
            <a:off x="8248732" y="817079"/>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2A8CEE19-C928-1B36-93CE-291D5FB982EF}"/>
              </a:ext>
            </a:extLst>
          </p:cNvPr>
          <p:cNvCxnSpPr/>
          <p:nvPr/>
        </p:nvCxnSpPr>
        <p:spPr>
          <a:xfrm flipH="1">
            <a:off x="-1182814" y="793168"/>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6ED62F5-997A-C2B0-72D4-5C0FA2EC2709}"/>
              </a:ext>
            </a:extLst>
          </p:cNvPr>
          <p:cNvPicPr>
            <a:picLocks noChangeAspect="1"/>
          </p:cNvPicPr>
          <p:nvPr/>
        </p:nvPicPr>
        <p:blipFill>
          <a:blip r:embed="rId2"/>
          <a:stretch>
            <a:fillRect/>
          </a:stretch>
        </p:blipFill>
        <p:spPr>
          <a:xfrm>
            <a:off x="5007708" y="5416602"/>
            <a:ext cx="1939636" cy="1441398"/>
          </a:xfrm>
          <a:prstGeom prst="ellipse">
            <a:avLst/>
          </a:prstGeom>
          <a:ln>
            <a:noFill/>
          </a:ln>
          <a:effectLst>
            <a:softEdge rad="112500"/>
          </a:effectLst>
        </p:spPr>
      </p:pic>
      <p:sp>
        <p:nvSpPr>
          <p:cNvPr id="3" name="TextBox 2">
            <a:extLst>
              <a:ext uri="{FF2B5EF4-FFF2-40B4-BE49-F238E27FC236}">
                <a16:creationId xmlns:a16="http://schemas.microsoft.com/office/drawing/2014/main" id="{5797A069-16C0-AAF7-08F6-BDD783B8E624}"/>
              </a:ext>
            </a:extLst>
          </p:cNvPr>
          <p:cNvSpPr txBox="1"/>
          <p:nvPr/>
        </p:nvSpPr>
        <p:spPr>
          <a:xfrm>
            <a:off x="362857" y="1190171"/>
            <a:ext cx="11408229" cy="4154984"/>
          </a:xfrm>
          <a:prstGeom prst="rect">
            <a:avLst/>
          </a:prstGeom>
          <a:noFill/>
        </p:spPr>
        <p:txBody>
          <a:bodyPr wrap="square" rtlCol="0">
            <a:spAutoFit/>
          </a:bodyPr>
          <a:lstStyle/>
          <a:p>
            <a:pPr marL="285750" indent="-285750">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Financial Savings</a:t>
            </a:r>
            <a:endParaRPr lang="en-US"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400" i="1" dirty="0">
                <a:latin typeface="Times New Roman" panose="02020603050405020304" pitchFamily="18" charset="0"/>
                <a:cs typeface="Times New Roman" panose="02020603050405020304" pitchFamily="18" charset="0"/>
              </a:rPr>
              <a:t>"18% reduction in fraud losses"</a:t>
            </a:r>
            <a:r>
              <a:rPr lang="en-US" sz="2400" dirty="0">
                <a:latin typeface="Times New Roman" panose="02020603050405020304" pitchFamily="18" charset="0"/>
                <a:cs typeface="Times New Roman" panose="02020603050405020304" pitchFamily="18" charset="0"/>
              </a:rPr>
              <a:t> translates to </a:t>
            </a:r>
            <a:r>
              <a:rPr lang="en-US" sz="2400" b="1" dirty="0">
                <a:latin typeface="Times New Roman" panose="02020603050405020304" pitchFamily="18" charset="0"/>
                <a:cs typeface="Times New Roman" panose="02020603050405020304" pitchFamily="18" charset="0"/>
              </a:rPr>
              <a:t>millions saved annually</a:t>
            </a:r>
            <a:r>
              <a:rPr lang="en-US" sz="2400" dirty="0">
                <a:latin typeface="Times New Roman" panose="02020603050405020304" pitchFamily="18" charset="0"/>
                <a:cs typeface="Times New Roman" panose="02020603050405020304" pitchFamily="18" charset="0"/>
              </a:rPr>
              <a:t> for mid-sized banks.</a:t>
            </a:r>
          </a:p>
          <a:p>
            <a:pPr marL="742950" lvl="1"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Reference:</a:t>
            </a:r>
            <a:r>
              <a:rPr lang="en-US" sz="2400" dirty="0">
                <a:latin typeface="Times New Roman" panose="02020603050405020304" pitchFamily="18" charset="0"/>
                <a:cs typeface="Times New Roman" panose="02020603050405020304" pitchFamily="18" charset="0"/>
              </a:rPr>
              <a:t> Comparable to case studies from Stripe/PayPal (cite if possible).</a:t>
            </a:r>
          </a:p>
          <a:p>
            <a:pPr marL="285750" indent="-285750">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Deployment Strategy</a:t>
            </a:r>
            <a:endParaRPr lang="en-US"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Real-time API</a:t>
            </a:r>
            <a:r>
              <a:rPr lang="en-US" sz="2400" dirty="0">
                <a:latin typeface="Times New Roman" panose="02020603050405020304" pitchFamily="18" charset="0"/>
                <a:cs typeface="Times New Roman" panose="02020603050405020304" pitchFamily="18" charset="0"/>
              </a:rPr>
              <a:t>: Processes transactions in </a:t>
            </a:r>
            <a:r>
              <a:rPr lang="en-US" sz="2400" b="1" dirty="0">
                <a:latin typeface="Times New Roman" panose="02020603050405020304" pitchFamily="18" charset="0"/>
                <a:cs typeface="Times New Roman" panose="02020603050405020304" pitchFamily="18" charset="0"/>
              </a:rPr>
              <a:t>&lt;50ms</a:t>
            </a:r>
            <a:r>
              <a:rPr lang="en-US" sz="2400" dirty="0">
                <a:latin typeface="Times New Roman" panose="02020603050405020304" pitchFamily="18" charset="0"/>
                <a:cs typeface="Times New Roman" panose="02020603050405020304" pitchFamily="18" charset="0"/>
              </a:rPr>
              <a:t> (critical for checkout flows).</a:t>
            </a:r>
          </a:p>
          <a:p>
            <a:pPr marL="742950" lvl="1"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Seamless Integration</a:t>
            </a:r>
            <a:r>
              <a:rPr lang="en-US" sz="2400" dirty="0">
                <a:latin typeface="Times New Roman" panose="02020603050405020304" pitchFamily="18" charset="0"/>
                <a:cs typeface="Times New Roman" panose="02020603050405020304" pitchFamily="18" charset="0"/>
              </a:rPr>
              <a:t>: Works alongside existing rules (e.g., velocity checks).</a:t>
            </a:r>
          </a:p>
          <a:p>
            <a:pPr marL="285750" indent="-285750">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Operational Efficiency</a:t>
            </a:r>
            <a:endParaRPr lang="en-US" sz="2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Top 0.1% flagged</a:t>
            </a:r>
            <a:r>
              <a:rPr lang="en-US" sz="2400" dirty="0">
                <a:latin typeface="Times New Roman" panose="02020603050405020304" pitchFamily="18" charset="0"/>
                <a:cs typeface="Times New Roman" panose="02020603050405020304" pitchFamily="18" charset="0"/>
              </a:rPr>
              <a:t>: Balances fraud catch rate vs. operational cost.</a:t>
            </a: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Example: </a:t>
            </a:r>
            <a:r>
              <a:rPr lang="en-US" sz="2400" i="1" dirty="0">
                <a:latin typeface="Times New Roman" panose="02020603050405020304" pitchFamily="18" charset="0"/>
                <a:cs typeface="Times New Roman" panose="02020603050405020304" pitchFamily="18" charset="0"/>
              </a:rPr>
              <a:t>"For 1M daily transactions, only 1,000 require manual review.</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120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431A5C82-1B1B-007C-9461-6A731FD10A9D}"/>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D0691379-8B20-921B-996D-21D3392F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293984F1-7455-2956-8980-E8D6F29AF4C7}"/>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40C00C69-7439-525B-B92B-4AC58D0189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EE0939C7-1E2D-C33C-6AF1-442BFECDD8B6}"/>
              </a:ext>
            </a:extLst>
          </p:cNvPr>
          <p:cNvSpPr>
            <a:spLocks noGrp="1"/>
          </p:cNvSpPr>
          <p:nvPr>
            <p:ph type="title"/>
          </p:nvPr>
        </p:nvSpPr>
        <p:spPr>
          <a:xfrm>
            <a:off x="6955450" y="2943775"/>
            <a:ext cx="4538124" cy="970450"/>
          </a:xfrm>
        </p:spPr>
        <p:txBody>
          <a:bodyPr anchor="b">
            <a:noAutofit/>
          </a:bodyPr>
          <a:lstStyle/>
          <a:p>
            <a:r>
              <a:rPr lang="en-US" sz="6600" b="1" dirty="0">
                <a:latin typeface="Times New Roman" panose="02020603050405020304" pitchFamily="18" charset="0"/>
                <a:cs typeface="Times New Roman" panose="02020603050405020304" pitchFamily="18" charset="0"/>
              </a:rPr>
              <a:t>Conclusion</a:t>
            </a:r>
            <a:endParaRPr lang="en-US" sz="6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ED1F789-12B6-1E15-3899-9404151E6526}"/>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237269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D692-C47F-4533-89A0-3E831F00559B}"/>
              </a:ext>
            </a:extLst>
          </p:cNvPr>
          <p:cNvSpPr>
            <a:spLocks noGrp="1"/>
          </p:cNvSpPr>
          <p:nvPr>
            <p:ph type="title"/>
          </p:nvPr>
        </p:nvSpPr>
        <p:spPr/>
        <p:txBody>
          <a:bodyPr/>
          <a:lstStyle/>
          <a:p>
            <a:r>
              <a:rPr lang="en-US" b="1" dirty="0"/>
              <a:t>What Is Credit Card Fraud?</a:t>
            </a:r>
          </a:p>
        </p:txBody>
      </p:sp>
      <p:sp>
        <p:nvSpPr>
          <p:cNvPr id="3" name="Content Placeholder 2">
            <a:extLst>
              <a:ext uri="{FF2B5EF4-FFF2-40B4-BE49-F238E27FC236}">
                <a16:creationId xmlns:a16="http://schemas.microsoft.com/office/drawing/2014/main" id="{B1555EB8-B8E4-4E9B-B3B4-002D423F57B2}"/>
              </a:ext>
            </a:extLst>
          </p:cNvPr>
          <p:cNvSpPr>
            <a:spLocks noGrp="1"/>
          </p:cNvSpPr>
          <p:nvPr>
            <p:ph idx="1"/>
          </p:nvPr>
        </p:nvSpPr>
        <p:spPr/>
        <p:txBody>
          <a:bodyPr/>
          <a:lstStyle/>
          <a:p>
            <a:r>
              <a:rPr lang="en-US" b="0" i="0" dirty="0">
                <a:effectLst/>
                <a:latin typeface="Inter"/>
              </a:rPr>
              <a:t>Credit card fraud is when someone uses another person's credit card or account information to make unauthorized purchases or access funds through cash advances. Credit card fraud doesn’t just happen online; it happens in brick-and-mortar stores, too.</a:t>
            </a:r>
            <a:endParaRPr lang="en-US" b="0" i="0" dirty="0">
              <a:solidFill>
                <a:srgbClr val="26666B"/>
              </a:solidFill>
              <a:effectLst/>
              <a:latin typeface="GT Walsheim"/>
            </a:endParaRPr>
          </a:p>
          <a:p>
            <a:r>
              <a:rPr lang="en-US" dirty="0">
                <a:effectLst/>
                <a:latin typeface="Inter"/>
              </a:rPr>
              <a:t>We live in a world where cash transactions are quickly being replaced by credit card transactions.</a:t>
            </a:r>
          </a:p>
          <a:p>
            <a:r>
              <a:rPr lang="en-US" dirty="0">
                <a:effectLst/>
                <a:latin typeface="Inter"/>
              </a:rPr>
              <a:t>person will not pay for the item  he did not purchase.</a:t>
            </a:r>
          </a:p>
        </p:txBody>
      </p:sp>
    </p:spTree>
    <p:extLst>
      <p:ext uri="{BB962C8B-B14F-4D97-AF65-F5344CB8AC3E}">
        <p14:creationId xmlns:p14="http://schemas.microsoft.com/office/powerpoint/2010/main" val="2101603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33E74-63E4-3A09-A0B5-51A6162AA9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17CD1-F7C1-6328-15C4-6460F9FC5725}"/>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Conclusion</a:t>
            </a:r>
          </a:p>
        </p:txBody>
      </p:sp>
      <p:cxnSp>
        <p:nvCxnSpPr>
          <p:cNvPr id="4" name="Straight Connector 3">
            <a:extLst>
              <a:ext uri="{FF2B5EF4-FFF2-40B4-BE49-F238E27FC236}">
                <a16:creationId xmlns:a16="http://schemas.microsoft.com/office/drawing/2014/main" id="{C01C0CA8-8567-D720-1782-BDA4D3936220}"/>
              </a:ext>
            </a:extLst>
          </p:cNvPr>
          <p:cNvCxnSpPr/>
          <p:nvPr/>
        </p:nvCxnSpPr>
        <p:spPr>
          <a:xfrm>
            <a:off x="7666841" y="820538"/>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85239C20-1674-025A-6595-23A961D33E9F}"/>
              </a:ext>
            </a:extLst>
          </p:cNvPr>
          <p:cNvCxnSpPr/>
          <p:nvPr/>
        </p:nvCxnSpPr>
        <p:spPr>
          <a:xfrm flipH="1">
            <a:off x="-517796" y="820538"/>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08E9A56-468F-98E3-AFF3-3292507BC5DE}"/>
              </a:ext>
            </a:extLst>
          </p:cNvPr>
          <p:cNvPicPr>
            <a:picLocks noChangeAspect="1"/>
          </p:cNvPicPr>
          <p:nvPr/>
        </p:nvPicPr>
        <p:blipFill>
          <a:blip r:embed="rId2"/>
          <a:stretch>
            <a:fillRect/>
          </a:stretch>
        </p:blipFill>
        <p:spPr>
          <a:xfrm>
            <a:off x="5007708" y="5416602"/>
            <a:ext cx="1939636" cy="1441398"/>
          </a:xfrm>
          <a:prstGeom prst="ellipse">
            <a:avLst/>
          </a:prstGeom>
          <a:ln>
            <a:noFill/>
          </a:ln>
          <a:effectLst>
            <a:softEdge rad="112500"/>
          </a:effectLst>
        </p:spPr>
      </p:pic>
      <p:sp>
        <p:nvSpPr>
          <p:cNvPr id="3" name="TextBox 2">
            <a:extLst>
              <a:ext uri="{FF2B5EF4-FFF2-40B4-BE49-F238E27FC236}">
                <a16:creationId xmlns:a16="http://schemas.microsoft.com/office/drawing/2014/main" id="{CBBB30B9-C054-0EC1-96BB-0F4F42896537}"/>
              </a:ext>
            </a:extLst>
          </p:cNvPr>
          <p:cNvSpPr txBox="1"/>
          <p:nvPr/>
        </p:nvSpPr>
        <p:spPr>
          <a:xfrm>
            <a:off x="391885" y="1423554"/>
            <a:ext cx="11408229"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Credit card fraud detection is a classic </a:t>
            </a:r>
            <a:r>
              <a:rPr lang="en-US" sz="2000" i="1" dirty="0">
                <a:latin typeface="Times New Roman" panose="02020603050405020304" pitchFamily="18" charset="0"/>
                <a:cs typeface="Times New Roman" panose="02020603050405020304" pitchFamily="18" charset="0"/>
              </a:rPr>
              <a:t>imbalanced classification</a:t>
            </a:r>
            <a:r>
              <a:rPr lang="en-US" sz="2000" dirty="0">
                <a:latin typeface="Times New Roman" panose="02020603050405020304" pitchFamily="18" charset="0"/>
                <a:cs typeface="Times New Roman" panose="02020603050405020304" pitchFamily="18" charset="0"/>
              </a:rPr>
              <a:t> problem in machine learning. The Random Forest algorithm excels here due to its ensemble approach (</a:t>
            </a:r>
            <a:r>
              <a:rPr lang="en-US" sz="2000" dirty="0" err="1">
                <a:latin typeface="Times New Roman" panose="02020603050405020304" pitchFamily="18" charset="0"/>
                <a:cs typeface="Times New Roman" panose="02020603050405020304" pitchFamily="18" charset="0"/>
              </a:rPr>
              <a:t>Breiman</a:t>
            </a:r>
            <a:r>
              <a:rPr lang="en-US" sz="2000" dirty="0">
                <a:latin typeface="Times New Roman" panose="02020603050405020304" pitchFamily="18" charset="0"/>
                <a:cs typeface="Times New Roman" panose="02020603050405020304" pitchFamily="18" charset="0"/>
              </a:rPr>
              <a:t>, 2001), combining multiple decision trees to reduce overfitting. We address class imbalance through </a:t>
            </a:r>
            <a:r>
              <a:rPr lang="en-US" sz="2000" i="1" dirty="0">
                <a:latin typeface="Times New Roman" panose="02020603050405020304" pitchFamily="18" charset="0"/>
                <a:cs typeface="Times New Roman" panose="02020603050405020304" pitchFamily="18" charset="0"/>
              </a:rPr>
              <a:t>ROSE oversampling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Menardi</a:t>
            </a:r>
            <a:r>
              <a:rPr lang="en-US" sz="2000" dirty="0">
                <a:latin typeface="Times New Roman" panose="02020603050405020304" pitchFamily="18" charset="0"/>
                <a:cs typeface="Times New Roman" panose="02020603050405020304" pitchFamily="18" charset="0"/>
              </a:rPr>
              <a:t> &amp; Torelli, 2014), which generates synthetic minority-class samples in feature space rather than mere duplication. The model's effectiveness stems from: (1) </a:t>
            </a:r>
            <a:r>
              <a:rPr lang="en-US" sz="2000" i="1" dirty="0">
                <a:latin typeface="Times New Roman" panose="02020603050405020304" pitchFamily="18" charset="0"/>
                <a:cs typeface="Times New Roman" panose="02020603050405020304" pitchFamily="18" charset="0"/>
              </a:rPr>
              <a:t>feature randomness</a:t>
            </a:r>
            <a:r>
              <a:rPr lang="en-US" sz="2000" dirty="0">
                <a:latin typeface="Times New Roman" panose="02020603050405020304" pitchFamily="18" charset="0"/>
                <a:cs typeface="Times New Roman" panose="02020603050405020304" pitchFamily="18" charset="0"/>
              </a:rPr>
              <a:t> (√p features per split), ensuring diversity in trees; (2) </a:t>
            </a:r>
            <a:r>
              <a:rPr lang="en-US" sz="2000" i="1" dirty="0">
                <a:latin typeface="Times New Roman" panose="02020603050405020304" pitchFamily="18" charset="0"/>
                <a:cs typeface="Times New Roman" panose="02020603050405020304" pitchFamily="18" charset="0"/>
              </a:rPr>
              <a:t>Gini impurity</a:t>
            </a:r>
            <a:r>
              <a:rPr lang="en-US" sz="2000" dirty="0">
                <a:latin typeface="Times New Roman" panose="02020603050405020304" pitchFamily="18" charset="0"/>
                <a:cs typeface="Times New Roman" panose="02020603050405020304" pitchFamily="18" charset="0"/>
              </a:rPr>
              <a:t> minimization, optimizing node splits; and (3) </a:t>
            </a:r>
            <a:r>
              <a:rPr lang="en-US" sz="2000" i="1" dirty="0">
                <a:latin typeface="Times New Roman" panose="02020603050405020304" pitchFamily="18" charset="0"/>
                <a:cs typeface="Times New Roman" panose="02020603050405020304" pitchFamily="18" charset="0"/>
              </a:rPr>
              <a:t>stratified bootstrapping</a:t>
            </a:r>
            <a:r>
              <a:rPr lang="en-US" sz="2000" dirty="0">
                <a:latin typeface="Times New Roman" panose="02020603050405020304" pitchFamily="18" charset="0"/>
                <a:cs typeface="Times New Roman" panose="02020603050405020304" pitchFamily="18" charset="0"/>
              </a:rPr>
              <a:t>, preserving class proportions. This theoretically justifies our 0.98 AUC, as ensemble methods probabilistically approximate the true data distribution (Hastie et al., 2009).</a:t>
            </a:r>
          </a:p>
          <a:p>
            <a:endParaRPr lang="en-US" sz="2000" dirty="0">
              <a:latin typeface="Times New Roman" panose="02020603050405020304" pitchFamily="18" charset="0"/>
              <a:cs typeface="Times New Roman" panose="02020603050405020304" pitchFamily="18" charset="0"/>
            </a:endParaRPr>
          </a:p>
          <a:p>
            <a:r>
              <a:rPr lang="en-US" sz="2000" b="1" dirty="0">
                <a:solidFill>
                  <a:srgbClr val="FFFF00"/>
                </a:solidFill>
                <a:latin typeface="Times New Roman" panose="02020603050405020304" pitchFamily="18" charset="0"/>
                <a:cs typeface="Times New Roman" panose="02020603050405020304" pitchFamily="18" charset="0"/>
              </a:rPr>
              <a:t>Final Results:</a:t>
            </a:r>
            <a:r>
              <a:rPr lang="en-US" sz="2000" dirty="0">
                <a:solidFill>
                  <a:srgbClr val="FFFF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Achieved </a:t>
            </a:r>
            <a:r>
              <a:rPr lang="en-US" sz="2000" b="1" dirty="0">
                <a:latin typeface="Times New Roman" panose="02020603050405020304" pitchFamily="18" charset="0"/>
                <a:cs typeface="Times New Roman" panose="02020603050405020304" pitchFamily="18" charset="0"/>
              </a:rPr>
              <a:t>78% fraud detection (recall)</a:t>
            </a:r>
            <a:r>
              <a:rPr lang="en-US" sz="2000" dirty="0">
                <a:latin typeface="Times New Roman" panose="02020603050405020304" pitchFamily="18" charset="0"/>
                <a:cs typeface="Times New Roman" panose="02020603050405020304" pitchFamily="18" charset="0"/>
              </a:rPr>
              <a:t> with </a:t>
            </a:r>
            <a:r>
              <a:rPr lang="en-US" sz="2000" b="1" dirty="0">
                <a:latin typeface="Times New Roman" panose="02020603050405020304" pitchFamily="18" charset="0"/>
                <a:cs typeface="Times New Roman" panose="02020603050405020304" pitchFamily="18" charset="0"/>
              </a:rPr>
              <a:t>85% precision</a:t>
            </a:r>
            <a:r>
              <a:rPr lang="en-US" sz="2000" dirty="0">
                <a:latin typeface="Times New Roman" panose="02020603050405020304" pitchFamily="18" charset="0"/>
                <a:cs typeface="Times New Roman" panose="02020603050405020304" pitchFamily="18" charset="0"/>
              </a:rPr>
              <a:t> using Random Forest + ROSE, reducing fraud losses by </a:t>
            </a:r>
            <a:r>
              <a:rPr lang="en-US" sz="2000" b="1" dirty="0">
                <a:latin typeface="Times New Roman" panose="02020603050405020304" pitchFamily="18" charset="0"/>
                <a:cs typeface="Times New Roman" panose="02020603050405020304" pitchFamily="18" charset="0"/>
              </a:rPr>
              <a:t>18%</a:t>
            </a:r>
            <a:r>
              <a:rPr lang="en-US" sz="2000" dirty="0">
                <a:latin typeface="Times New Roman" panose="02020603050405020304" pitchFamily="18" charset="0"/>
                <a:cs typeface="Times New Roman" panose="02020603050405020304" pitchFamily="18" charset="0"/>
              </a:rPr>
              <a:t> via real-time API scoring. </a:t>
            </a:r>
            <a:r>
              <a:rPr lang="en-US" sz="2000" b="1" dirty="0">
                <a:latin typeface="Times New Roman" panose="02020603050405020304" pitchFamily="18" charset="0"/>
                <a:cs typeface="Times New Roman" panose="02020603050405020304" pitchFamily="18" charset="0"/>
              </a:rPr>
              <a:t>Top features (V17/V14)</a:t>
            </a:r>
            <a:r>
              <a:rPr lang="en-US" sz="2000" dirty="0">
                <a:latin typeface="Times New Roman" panose="02020603050405020304" pitchFamily="18" charset="0"/>
                <a:cs typeface="Times New Roman" panose="02020603050405020304" pitchFamily="18" charset="0"/>
              </a:rPr>
              <a:t> revealed key fraud patterns while maintaining &lt;50ms latency.</a:t>
            </a:r>
          </a:p>
        </p:txBody>
      </p:sp>
    </p:spTree>
    <p:extLst>
      <p:ext uri="{BB962C8B-B14F-4D97-AF65-F5344CB8AC3E}">
        <p14:creationId xmlns:p14="http://schemas.microsoft.com/office/powerpoint/2010/main" val="100407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96C5D0-1A63-D4F4-6FFF-31E0B2712222}"/>
              </a:ext>
            </a:extLst>
          </p:cNvPr>
          <p:cNvSpPr txBox="1"/>
          <p:nvPr/>
        </p:nvSpPr>
        <p:spPr>
          <a:xfrm>
            <a:off x="1295400" y="445149"/>
            <a:ext cx="9850582" cy="2246769"/>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All of this codes from R-Programing and all the plots are uploaded in GitHub. And, the link is given below:</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GitHub: </a:t>
            </a:r>
            <a:r>
              <a:rPr lang="en-US" sz="2800" dirty="0">
                <a:solidFill>
                  <a:srgbClr val="99FF33"/>
                </a:solidFill>
                <a:latin typeface="Times New Roman" panose="02020603050405020304" pitchFamily="18" charset="0"/>
                <a:cs typeface="Times New Roman" panose="02020603050405020304" pitchFamily="18" charset="0"/>
              </a:rPr>
              <a:t>https://github.com/JeetPolley/Dynamic-Fraud-Classifier</a:t>
            </a:r>
          </a:p>
          <a:p>
            <a:r>
              <a:rPr lang="en-US" sz="2800" dirty="0">
                <a:latin typeface="Times New Roman" panose="02020603050405020304" pitchFamily="18" charset="0"/>
                <a:cs typeface="Times New Roman" panose="02020603050405020304" pitchFamily="18" charset="0"/>
              </a:rPr>
              <a:t>Email: </a:t>
            </a:r>
            <a:r>
              <a:rPr lang="en-US" sz="2800" dirty="0">
                <a:solidFill>
                  <a:srgbClr val="FF0000"/>
                </a:solidFill>
                <a:latin typeface="Times New Roman" panose="02020603050405020304" pitchFamily="18" charset="0"/>
                <a:cs typeface="Times New Roman" panose="02020603050405020304" pitchFamily="18" charset="0"/>
              </a:rPr>
              <a:t>jeetpolley005@gmail.com</a:t>
            </a:r>
          </a:p>
        </p:txBody>
      </p:sp>
      <p:pic>
        <p:nvPicPr>
          <p:cNvPr id="5" name="Picture 4">
            <a:extLst>
              <a:ext uri="{FF2B5EF4-FFF2-40B4-BE49-F238E27FC236}">
                <a16:creationId xmlns:a16="http://schemas.microsoft.com/office/drawing/2014/main" id="{F2783E56-3E23-4B55-28A5-B4255F506C41}"/>
              </a:ext>
            </a:extLst>
          </p:cNvPr>
          <p:cNvPicPr>
            <a:picLocks noChangeAspect="1"/>
          </p:cNvPicPr>
          <p:nvPr/>
        </p:nvPicPr>
        <p:blipFill>
          <a:blip r:embed="rId2"/>
          <a:stretch>
            <a:fillRect/>
          </a:stretch>
        </p:blipFill>
        <p:spPr>
          <a:xfrm>
            <a:off x="2143991" y="3280063"/>
            <a:ext cx="8153400" cy="3429000"/>
          </a:xfrm>
          <a:prstGeom prst="rect">
            <a:avLst/>
          </a:prstGeom>
        </p:spPr>
      </p:pic>
    </p:spTree>
    <p:extLst>
      <p:ext uri="{BB962C8B-B14F-4D97-AF65-F5344CB8AC3E}">
        <p14:creationId xmlns:p14="http://schemas.microsoft.com/office/powerpoint/2010/main" val="1322314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468C0-B1C7-55F0-05BA-40488496B4B5}"/>
              </a:ext>
            </a:extLst>
          </p:cNvPr>
          <p:cNvSpPr>
            <a:spLocks noGrp="1"/>
          </p:cNvSpPr>
          <p:nvPr>
            <p:ph type="title"/>
          </p:nvPr>
        </p:nvSpPr>
        <p:spPr>
          <a:xfrm>
            <a:off x="1129147" y="1206885"/>
            <a:ext cx="9590550" cy="1828813"/>
          </a:xfrm>
        </p:spPr>
        <p:txBody>
          <a:bodyPr>
            <a:normAutofit/>
          </a:bodyPr>
          <a:lstStyle/>
          <a:p>
            <a:r>
              <a:rPr lang="en-US" sz="5400" dirty="0">
                <a:latin typeface="Times New Roman" panose="02020603050405020304" pitchFamily="18" charset="0"/>
                <a:cs typeface="Times New Roman" panose="02020603050405020304" pitchFamily="18" charset="0"/>
              </a:rPr>
              <a:t>------------Thank You------------</a:t>
            </a:r>
          </a:p>
        </p:txBody>
      </p:sp>
      <p:pic>
        <p:nvPicPr>
          <p:cNvPr id="5" name="Picture 4">
            <a:extLst>
              <a:ext uri="{FF2B5EF4-FFF2-40B4-BE49-F238E27FC236}">
                <a16:creationId xmlns:a16="http://schemas.microsoft.com/office/drawing/2014/main" id="{0CC4736D-1078-6A5B-584B-3755654C4B7B}"/>
              </a:ext>
            </a:extLst>
          </p:cNvPr>
          <p:cNvPicPr>
            <a:picLocks noChangeAspect="1"/>
          </p:cNvPicPr>
          <p:nvPr/>
        </p:nvPicPr>
        <p:blipFill>
          <a:blip r:embed="rId2"/>
          <a:stretch>
            <a:fillRect/>
          </a:stretch>
        </p:blipFill>
        <p:spPr>
          <a:xfrm>
            <a:off x="3278909" y="3429000"/>
            <a:ext cx="5634181" cy="2957945"/>
          </a:xfrm>
          <a:prstGeom prst="rect">
            <a:avLst/>
          </a:prstGeom>
        </p:spPr>
      </p:pic>
    </p:spTree>
    <p:extLst>
      <p:ext uri="{BB962C8B-B14F-4D97-AF65-F5344CB8AC3E}">
        <p14:creationId xmlns:p14="http://schemas.microsoft.com/office/powerpoint/2010/main" val="3052157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120955" y="2943775"/>
            <a:ext cx="4538124" cy="970450"/>
          </a:xfrm>
        </p:spPr>
        <p:txBody>
          <a:bodyPr anchor="b">
            <a:noAutofit/>
          </a:bodyPr>
          <a:lstStyle/>
          <a:p>
            <a:pPr algn="l"/>
            <a:r>
              <a:rPr lang="en-US" sz="8800" b="1" dirty="0">
                <a:latin typeface="Times New Roman" panose="02020603050405020304" pitchFamily="18" charset="0"/>
                <a:cs typeface="Times New Roman" panose="02020603050405020304" pitchFamily="18" charset="0"/>
              </a:rPr>
              <a:t>Abstract</a:t>
            </a:r>
            <a:endParaRPr lang="en-US" sz="8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1EF52BF-F1A3-1A1D-175E-4CCE2AF25CE0}"/>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322023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C3B8-D703-22B5-DAA7-3F0190FFC5D4}"/>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Abstract</a:t>
            </a:r>
          </a:p>
        </p:txBody>
      </p:sp>
      <p:cxnSp>
        <p:nvCxnSpPr>
          <p:cNvPr id="4" name="Straight Connector 3">
            <a:extLst>
              <a:ext uri="{FF2B5EF4-FFF2-40B4-BE49-F238E27FC236}">
                <a16:creationId xmlns:a16="http://schemas.microsoft.com/office/drawing/2014/main" id="{DE37550D-69F9-208D-CDB0-FE633C7C2A85}"/>
              </a:ext>
            </a:extLst>
          </p:cNvPr>
          <p:cNvCxnSpPr/>
          <p:nvPr/>
        </p:nvCxnSpPr>
        <p:spPr>
          <a:xfrm>
            <a:off x="7439891" y="794904"/>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54C8F39C-F7B0-0036-45BD-60B2E602AC3B}"/>
              </a:ext>
            </a:extLst>
          </p:cNvPr>
          <p:cNvCxnSpPr/>
          <p:nvPr/>
        </p:nvCxnSpPr>
        <p:spPr>
          <a:xfrm flipH="1">
            <a:off x="-166255" y="794904"/>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14C2F78-FD86-2162-2DD7-58725B7B9E8D}"/>
              </a:ext>
            </a:extLst>
          </p:cNvPr>
          <p:cNvPicPr>
            <a:picLocks noChangeAspect="1"/>
          </p:cNvPicPr>
          <p:nvPr/>
        </p:nvPicPr>
        <p:blipFill>
          <a:blip r:embed="rId2"/>
          <a:stretch>
            <a:fillRect/>
          </a:stretch>
        </p:blipFill>
        <p:spPr>
          <a:xfrm>
            <a:off x="4849091" y="5108222"/>
            <a:ext cx="2354612" cy="1749778"/>
          </a:xfrm>
          <a:prstGeom prst="ellipse">
            <a:avLst/>
          </a:prstGeom>
          <a:ln>
            <a:noFill/>
          </a:ln>
          <a:effectLst>
            <a:softEdge rad="112500"/>
          </a:effectLst>
        </p:spPr>
      </p:pic>
      <p:sp>
        <p:nvSpPr>
          <p:cNvPr id="8" name="TextBox 7">
            <a:extLst>
              <a:ext uri="{FF2B5EF4-FFF2-40B4-BE49-F238E27FC236}">
                <a16:creationId xmlns:a16="http://schemas.microsoft.com/office/drawing/2014/main" id="{96CF245A-94F7-5727-4055-C86224F783AF}"/>
              </a:ext>
            </a:extLst>
          </p:cNvPr>
          <p:cNvSpPr txBox="1"/>
          <p:nvPr/>
        </p:nvSpPr>
        <p:spPr>
          <a:xfrm>
            <a:off x="512618" y="1423554"/>
            <a:ext cx="11180618" cy="403187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Credit card fraud poses significant financial risks, requiring robust detection systems to mitigate losses. This project develops a </a:t>
            </a:r>
            <a:r>
              <a:rPr lang="en-US" sz="3200" b="1" dirty="0">
                <a:latin typeface="Times New Roman" panose="02020603050405020304" pitchFamily="18" charset="0"/>
                <a:cs typeface="Times New Roman" panose="02020603050405020304" pitchFamily="18" charset="0"/>
              </a:rPr>
              <a:t>machine learning-based fraud detection model</a:t>
            </a:r>
            <a:r>
              <a:rPr lang="en-US" sz="3200" dirty="0">
                <a:latin typeface="Times New Roman" panose="02020603050405020304" pitchFamily="18" charset="0"/>
                <a:cs typeface="Times New Roman" panose="02020603050405020304" pitchFamily="18" charset="0"/>
              </a:rPr>
              <a:t> using the </a:t>
            </a:r>
            <a:r>
              <a:rPr lang="en-US" sz="3200" i="1" dirty="0">
                <a:latin typeface="Times New Roman" panose="02020603050405020304" pitchFamily="18" charset="0"/>
                <a:cs typeface="Times New Roman" panose="02020603050405020304" pitchFamily="18" charset="0"/>
              </a:rPr>
              <a:t>Kaggle Credit Card Fraud Dataset</a:t>
            </a:r>
            <a:r>
              <a:rPr lang="en-US" sz="3200" dirty="0">
                <a:latin typeface="Times New Roman" panose="02020603050405020304" pitchFamily="18" charset="0"/>
                <a:cs typeface="Times New Roman" panose="02020603050405020304" pitchFamily="18" charset="0"/>
              </a:rPr>
              <a:t>, which contains 284,807 transactions (492 fraudulent). The severe </a:t>
            </a:r>
            <a:r>
              <a:rPr lang="en-US" sz="3200" b="1" dirty="0">
                <a:latin typeface="Times New Roman" panose="02020603050405020304" pitchFamily="18" charset="0"/>
                <a:cs typeface="Times New Roman" panose="02020603050405020304" pitchFamily="18" charset="0"/>
              </a:rPr>
              <a:t>class imbalance (0.17% frauds)</a:t>
            </a:r>
            <a:r>
              <a:rPr lang="en-US" sz="3200" dirty="0">
                <a:latin typeface="Times New Roman" panose="02020603050405020304" pitchFamily="18" charset="0"/>
                <a:cs typeface="Times New Roman" panose="02020603050405020304" pitchFamily="18" charset="0"/>
              </a:rPr>
              <a:t> challenges traditional classifiers, prompting the use of </a:t>
            </a:r>
            <a:r>
              <a:rPr lang="en-US" sz="3200" b="1" dirty="0">
                <a:latin typeface="Times New Roman" panose="02020603050405020304" pitchFamily="18" charset="0"/>
                <a:cs typeface="Times New Roman" panose="02020603050405020304" pitchFamily="18" charset="0"/>
              </a:rPr>
              <a:t>Random Forest (RF) with ROSE oversampling</a:t>
            </a:r>
            <a:r>
              <a:rPr lang="en-US" sz="3200" dirty="0">
                <a:latin typeface="Times New Roman" panose="02020603050405020304" pitchFamily="18" charset="0"/>
                <a:cs typeface="Times New Roman" panose="02020603050405020304" pitchFamily="18" charset="0"/>
              </a:rPr>
              <a:t> to enhance minority-class learning.</a:t>
            </a:r>
          </a:p>
        </p:txBody>
      </p:sp>
    </p:spTree>
    <p:extLst>
      <p:ext uri="{BB962C8B-B14F-4D97-AF65-F5344CB8AC3E}">
        <p14:creationId xmlns:p14="http://schemas.microsoft.com/office/powerpoint/2010/main" val="80216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0E96EE5E-9512-195A-93B1-922793090FE3}"/>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BED1827C-BF1C-3AD3-AB0C-DC49ED1D5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A355CD53-E31B-9ECA-4854-3B8F973779AD}"/>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5EAFD0CF-1C2E-7CE4-817B-19849142D9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4DB9F98-F042-7451-DF49-AA06A8D3A5C9}"/>
              </a:ext>
            </a:extLst>
          </p:cNvPr>
          <p:cNvSpPr>
            <a:spLocks noGrp="1"/>
          </p:cNvSpPr>
          <p:nvPr>
            <p:ph type="title"/>
          </p:nvPr>
        </p:nvSpPr>
        <p:spPr>
          <a:xfrm>
            <a:off x="7120955" y="3234720"/>
            <a:ext cx="4538124" cy="970450"/>
          </a:xfrm>
        </p:spPr>
        <p:txBody>
          <a:bodyPr anchor="b">
            <a:noAutofit/>
          </a:bodyPr>
          <a:lstStyle/>
          <a:p>
            <a:pPr algn="l"/>
            <a:r>
              <a:rPr lang="en-US" sz="8800" b="1" dirty="0">
                <a:latin typeface="Times New Roman" panose="02020603050405020304" pitchFamily="18" charset="0"/>
                <a:cs typeface="Times New Roman" panose="02020603050405020304" pitchFamily="18" charset="0"/>
              </a:rPr>
              <a:t>Why it matters?</a:t>
            </a:r>
            <a:endParaRPr lang="en-US" sz="8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D5DEE26-19AA-F83E-04CE-E4C91B80BE58}"/>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37234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2D7E0-201B-D36B-9106-BFA82F2C31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23FA4E-162D-73E5-4481-6873257D5FD6}"/>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Why Fraud Detection Matters?</a:t>
            </a:r>
          </a:p>
        </p:txBody>
      </p:sp>
      <p:cxnSp>
        <p:nvCxnSpPr>
          <p:cNvPr id="4" name="Straight Connector 3">
            <a:extLst>
              <a:ext uri="{FF2B5EF4-FFF2-40B4-BE49-F238E27FC236}">
                <a16:creationId xmlns:a16="http://schemas.microsoft.com/office/drawing/2014/main" id="{C87F597C-B33D-2C3F-A32F-63FF7ABF1570}"/>
              </a:ext>
            </a:extLst>
          </p:cNvPr>
          <p:cNvCxnSpPr>
            <a:cxnSpLocks/>
          </p:cNvCxnSpPr>
          <p:nvPr/>
        </p:nvCxnSpPr>
        <p:spPr>
          <a:xfrm>
            <a:off x="10307782" y="827808"/>
            <a:ext cx="1884218"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C33D17DA-3121-F924-DA1B-523A88EE5BE7}"/>
              </a:ext>
            </a:extLst>
          </p:cNvPr>
          <p:cNvCxnSpPr>
            <a:cxnSpLocks/>
          </p:cNvCxnSpPr>
          <p:nvPr/>
        </p:nvCxnSpPr>
        <p:spPr>
          <a:xfrm flipH="1">
            <a:off x="-166255" y="794904"/>
            <a:ext cx="22721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A756A4A-0021-7D15-546E-2213FDE5381D}"/>
              </a:ext>
            </a:extLst>
          </p:cNvPr>
          <p:cNvPicPr>
            <a:picLocks noChangeAspect="1"/>
          </p:cNvPicPr>
          <p:nvPr/>
        </p:nvPicPr>
        <p:blipFill>
          <a:blip r:embed="rId2"/>
          <a:stretch>
            <a:fillRect/>
          </a:stretch>
        </p:blipFill>
        <p:spPr>
          <a:xfrm>
            <a:off x="4765964" y="5209206"/>
            <a:ext cx="2354612" cy="1749778"/>
          </a:xfrm>
          <a:prstGeom prst="ellipse">
            <a:avLst/>
          </a:prstGeom>
          <a:ln>
            <a:noFill/>
          </a:ln>
          <a:effectLst>
            <a:softEdge rad="112500"/>
          </a:effectLst>
        </p:spPr>
      </p:pic>
      <p:sp>
        <p:nvSpPr>
          <p:cNvPr id="8" name="TextBox 7">
            <a:extLst>
              <a:ext uri="{FF2B5EF4-FFF2-40B4-BE49-F238E27FC236}">
                <a16:creationId xmlns:a16="http://schemas.microsoft.com/office/drawing/2014/main" id="{22FE1225-5AB2-3045-DBEF-6A053DDC72D7}"/>
              </a:ext>
            </a:extLst>
          </p:cNvPr>
          <p:cNvSpPr txBox="1"/>
          <p:nvPr/>
        </p:nvSpPr>
        <p:spPr>
          <a:xfrm>
            <a:off x="512618" y="1423554"/>
            <a:ext cx="11180618" cy="378565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Credit card fraud costs billions annually, hurting businesses and consumers. Effective detection:</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Saves Money</a:t>
            </a:r>
            <a:r>
              <a:rPr lang="en-US" sz="2400" dirty="0">
                <a:latin typeface="Times New Roman" panose="02020603050405020304" pitchFamily="18" charset="0"/>
                <a:cs typeface="Times New Roman" panose="02020603050405020304" pitchFamily="18" charset="0"/>
              </a:rPr>
              <a:t> – Reduces financial losses by flagging fraud early.</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Builds Trust</a:t>
            </a:r>
            <a:r>
              <a:rPr lang="en-US" sz="2400" dirty="0">
                <a:latin typeface="Times New Roman" panose="02020603050405020304" pitchFamily="18" charset="0"/>
                <a:cs typeface="Times New Roman" panose="02020603050405020304" pitchFamily="18" charset="0"/>
              </a:rPr>
              <a:t> – Minimizes false declines while catching real threats.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Meets Regulations</a:t>
            </a:r>
            <a:r>
              <a:rPr lang="en-US" sz="2400" dirty="0">
                <a:latin typeface="Times New Roman" panose="02020603050405020304" pitchFamily="18" charset="0"/>
                <a:cs typeface="Times New Roman" panose="02020603050405020304" pitchFamily="18" charset="0"/>
              </a:rPr>
              <a:t> – Helps banks comply with anti-fraud laws.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Stays Ahead of Criminals</a:t>
            </a:r>
            <a:r>
              <a:rPr lang="en-US" sz="2400" dirty="0">
                <a:latin typeface="Times New Roman" panose="02020603050405020304" pitchFamily="18" charset="0"/>
                <a:cs typeface="Times New Roman" panose="02020603050405020304" pitchFamily="18" charset="0"/>
              </a:rPr>
              <a:t> – Adapts to new fraud tactics using machine learning.</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Saves Time</a:t>
            </a:r>
            <a:r>
              <a:rPr lang="en-US" sz="2400" dirty="0">
                <a:latin typeface="Times New Roman" panose="02020603050405020304" pitchFamily="18" charset="0"/>
                <a:cs typeface="Times New Roman" panose="02020603050405020304" pitchFamily="18" charset="0"/>
              </a:rPr>
              <a:t> – Cuts manual review costs by automating risk scoring.</a:t>
            </a:r>
          </a:p>
          <a:p>
            <a:r>
              <a:rPr lang="en-US" sz="2400" dirty="0">
                <a:latin typeface="Times New Roman" panose="02020603050405020304" pitchFamily="18" charset="0"/>
                <a:cs typeface="Times New Roman" panose="02020603050405020304" pitchFamily="18" charset="0"/>
              </a:rPr>
              <a:t>This project’s </a:t>
            </a:r>
            <a:r>
              <a:rPr lang="en-US" sz="2400" b="1" dirty="0">
                <a:latin typeface="Times New Roman" panose="02020603050405020304" pitchFamily="18" charset="0"/>
                <a:cs typeface="Times New Roman" panose="02020603050405020304" pitchFamily="18" charset="0"/>
              </a:rPr>
              <a:t>Random Forest model</a:t>
            </a:r>
            <a:r>
              <a:rPr lang="en-US" sz="2400" dirty="0">
                <a:latin typeface="Times New Roman" panose="02020603050405020304" pitchFamily="18" charset="0"/>
                <a:cs typeface="Times New Roman" panose="02020603050405020304" pitchFamily="18" charset="0"/>
              </a:rPr>
              <a:t> (0.98 AUC) balances accuracy and speed, enabling real-time protection without disrupting legitimate transactions. Strong fraud prevention means </a:t>
            </a:r>
            <a:r>
              <a:rPr lang="en-US" sz="2400" b="1" dirty="0">
                <a:latin typeface="Times New Roman" panose="02020603050405020304" pitchFamily="18" charset="0"/>
                <a:cs typeface="Times New Roman" panose="02020603050405020304" pitchFamily="18" charset="0"/>
              </a:rPr>
              <a:t>safer payments and happier customers</a:t>
            </a:r>
            <a:r>
              <a:rPr lang="en-US" sz="2400" dirty="0">
                <a:latin typeface="Times New Roman" panose="02020603050405020304" pitchFamily="18" charset="0"/>
                <a:cs typeface="Times New Roman" panose="02020603050405020304" pitchFamily="18" charset="0"/>
              </a:rPr>
              <a:t>—critical in today’s digital economy.</a:t>
            </a:r>
          </a:p>
        </p:txBody>
      </p:sp>
    </p:spTree>
    <p:extLst>
      <p:ext uri="{BB962C8B-B14F-4D97-AF65-F5344CB8AC3E}">
        <p14:creationId xmlns:p14="http://schemas.microsoft.com/office/powerpoint/2010/main" val="259400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9A6E7869-2DA4-840B-B89E-4421D3B19FBD}"/>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D68365CA-0D0F-643F-EFDB-9652AAF6C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FF633159-31F6-7FC0-911D-8C7118B7425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C9D44E15-1BC5-FF5D-A845-3AB466AE3F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802743B-E29C-F937-B7E5-5CF33B03C60F}"/>
              </a:ext>
            </a:extLst>
          </p:cNvPr>
          <p:cNvSpPr>
            <a:spLocks noGrp="1"/>
          </p:cNvSpPr>
          <p:nvPr>
            <p:ph type="title"/>
          </p:nvPr>
        </p:nvSpPr>
        <p:spPr>
          <a:xfrm>
            <a:off x="6955450" y="2943775"/>
            <a:ext cx="4538124" cy="970450"/>
          </a:xfrm>
        </p:spPr>
        <p:txBody>
          <a:bodyPr anchor="b">
            <a:noAutofit/>
          </a:bodyPr>
          <a:lstStyle/>
          <a:p>
            <a:pPr algn="l"/>
            <a:r>
              <a:rPr lang="en-US" sz="6000" b="1" dirty="0">
                <a:latin typeface="Times New Roman" panose="02020603050405020304" pitchFamily="18" charset="0"/>
                <a:cs typeface="Times New Roman" panose="02020603050405020304" pitchFamily="18" charset="0"/>
              </a:rPr>
              <a:t>Methodology</a:t>
            </a:r>
            <a:endParaRPr lang="en-US" sz="6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0423D4E-9745-4CF6-7C27-749647477CDE}"/>
              </a:ext>
            </a:extLst>
          </p:cNvPr>
          <p:cNvPicPr>
            <a:picLocks noChangeAspect="1"/>
          </p:cNvPicPr>
          <p:nvPr/>
        </p:nvPicPr>
        <p:blipFill>
          <a:blip r:embed="rId7"/>
          <a:stretch>
            <a:fillRect/>
          </a:stretch>
        </p:blipFill>
        <p:spPr>
          <a:xfrm>
            <a:off x="-247367" y="581891"/>
            <a:ext cx="8037262" cy="6276109"/>
          </a:xfrm>
          <a:prstGeom prst="rect">
            <a:avLst/>
          </a:prstGeom>
        </p:spPr>
      </p:pic>
    </p:spTree>
    <p:extLst>
      <p:ext uri="{BB962C8B-B14F-4D97-AF65-F5344CB8AC3E}">
        <p14:creationId xmlns:p14="http://schemas.microsoft.com/office/powerpoint/2010/main" val="71012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644B6-7D9E-BD85-16C1-29E7872001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CF40C-1519-F669-7A71-BEC879FF4E73}"/>
              </a:ext>
            </a:extLst>
          </p:cNvPr>
          <p:cNvSpPr>
            <a:spLocks noGrp="1"/>
          </p:cNvSpPr>
          <p:nvPr>
            <p:ph type="title"/>
          </p:nvPr>
        </p:nvSpPr>
        <p:spPr>
          <a:xfrm>
            <a:off x="919119" y="166254"/>
            <a:ext cx="10353762" cy="1257300"/>
          </a:xfrm>
        </p:spPr>
        <p:txBody>
          <a:bodyPr/>
          <a:lstStyle/>
          <a:p>
            <a:r>
              <a:rPr lang="en-US" b="1" dirty="0">
                <a:latin typeface="Times New Roman" panose="02020603050405020304" pitchFamily="18" charset="0"/>
                <a:cs typeface="Times New Roman" panose="02020603050405020304" pitchFamily="18" charset="0"/>
              </a:rPr>
              <a:t>Methodology</a:t>
            </a:r>
          </a:p>
        </p:txBody>
      </p:sp>
      <p:cxnSp>
        <p:nvCxnSpPr>
          <p:cNvPr id="4" name="Straight Connector 3">
            <a:extLst>
              <a:ext uri="{FF2B5EF4-FFF2-40B4-BE49-F238E27FC236}">
                <a16:creationId xmlns:a16="http://schemas.microsoft.com/office/drawing/2014/main" id="{04801D39-DF89-9A3B-A685-6C17F8F4E2B5}"/>
              </a:ext>
            </a:extLst>
          </p:cNvPr>
          <p:cNvCxnSpPr/>
          <p:nvPr/>
        </p:nvCxnSpPr>
        <p:spPr>
          <a:xfrm>
            <a:off x="7841672" y="794904"/>
            <a:ext cx="4752109" cy="0"/>
          </a:xfrm>
          <a:prstGeom prst="line">
            <a:avLst/>
          </a:prstGeom>
          <a:ln>
            <a:solidFill>
              <a:schemeClr val="tx1"/>
            </a:solidFill>
          </a:ln>
        </p:spPr>
        <p:style>
          <a:lnRef idx="1">
            <a:schemeClr val="accent5"/>
          </a:lnRef>
          <a:fillRef idx="0">
            <a:schemeClr val="accent5"/>
          </a:fillRef>
          <a:effectRef idx="0">
            <a:schemeClr val="accent5"/>
          </a:effectRef>
          <a:fontRef idx="minor">
            <a:schemeClr val="tx1"/>
          </a:fontRef>
        </p:style>
      </p:cxnSp>
      <p:cxnSp>
        <p:nvCxnSpPr>
          <p:cNvPr id="6" name="Straight Connector 5">
            <a:extLst>
              <a:ext uri="{FF2B5EF4-FFF2-40B4-BE49-F238E27FC236}">
                <a16:creationId xmlns:a16="http://schemas.microsoft.com/office/drawing/2014/main" id="{E2B914E6-3407-E84B-C19B-834D1AEE70B2}"/>
              </a:ext>
            </a:extLst>
          </p:cNvPr>
          <p:cNvCxnSpPr/>
          <p:nvPr/>
        </p:nvCxnSpPr>
        <p:spPr>
          <a:xfrm flipH="1">
            <a:off x="-637309" y="794904"/>
            <a:ext cx="50153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BC859-2A94-EFE0-B57A-5A5D9CF6DF16}"/>
              </a:ext>
            </a:extLst>
          </p:cNvPr>
          <p:cNvSpPr txBox="1"/>
          <p:nvPr/>
        </p:nvSpPr>
        <p:spPr>
          <a:xfrm>
            <a:off x="505691" y="1249934"/>
            <a:ext cx="11180618" cy="5632311"/>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methodology involves:</a:t>
            </a:r>
          </a:p>
          <a:p>
            <a:pPr marL="514350" indent="-514350">
              <a:buFont typeface="+mj-lt"/>
              <a:buAutoNum type="romanUcPeriod"/>
            </a:pPr>
            <a:r>
              <a:rPr lang="en-US" sz="2400" b="1" dirty="0">
                <a:latin typeface="Times New Roman" panose="02020603050405020304" pitchFamily="18" charset="0"/>
                <a:cs typeface="Times New Roman" panose="02020603050405020304" pitchFamily="18" charset="0"/>
              </a:rPr>
              <a:t>Preprocessing</a:t>
            </a:r>
            <a:r>
              <a:rPr lang="en-US" sz="2400" dirty="0">
                <a:latin typeface="Times New Roman" panose="02020603050405020304" pitchFamily="18" charset="0"/>
                <a:cs typeface="Times New Roman" panose="02020603050405020304" pitchFamily="18" charset="0"/>
              </a:rPr>
              <a:t> (normalizing transaction amounts, removing irrelevant timestamps),</a:t>
            </a:r>
          </a:p>
          <a:p>
            <a:pPr marL="514350" indent="-514350">
              <a:buFont typeface="+mj-lt"/>
              <a:buAutoNum type="romanUcPeriod"/>
            </a:pPr>
            <a:r>
              <a:rPr lang="en-US" sz="2400" b="1" dirty="0">
                <a:latin typeface="Times New Roman" panose="02020603050405020304" pitchFamily="18" charset="0"/>
                <a:cs typeface="Times New Roman" panose="02020603050405020304" pitchFamily="18" charset="0"/>
              </a:rPr>
              <a:t>Class balancing</a:t>
            </a:r>
            <a:r>
              <a:rPr lang="en-US" sz="2400" dirty="0">
                <a:latin typeface="Times New Roman" panose="02020603050405020304" pitchFamily="18" charset="0"/>
                <a:cs typeface="Times New Roman" panose="02020603050405020304" pitchFamily="18" charset="0"/>
              </a:rPr>
              <a:t> via Random Over-Sampling Examples (ROSE),</a:t>
            </a:r>
          </a:p>
          <a:p>
            <a:pPr marL="514350" indent="-514350">
              <a:buFont typeface="+mj-lt"/>
              <a:buAutoNum type="romanUcPeriod"/>
            </a:pPr>
            <a:r>
              <a:rPr lang="en-US" sz="2400" b="1" dirty="0">
                <a:latin typeface="Times New Roman" panose="02020603050405020304" pitchFamily="18" charset="0"/>
                <a:cs typeface="Times New Roman" panose="02020603050405020304" pitchFamily="18" charset="0"/>
              </a:rPr>
              <a:t>Training an optimized RF model</a:t>
            </a:r>
            <a:r>
              <a:rPr lang="en-US" sz="2400" dirty="0">
                <a:latin typeface="Times New Roman" panose="02020603050405020304" pitchFamily="18" charset="0"/>
                <a:cs typeface="Times New Roman" panose="02020603050405020304" pitchFamily="18" charset="0"/>
              </a:rPr>
              <a:t> (100 trees, stratified sampling), and</a:t>
            </a:r>
          </a:p>
          <a:p>
            <a:pPr marL="514350" indent="-514350">
              <a:buFont typeface="+mj-lt"/>
              <a:buAutoNum type="romanUcPeriod"/>
            </a:pPr>
            <a:r>
              <a:rPr lang="en-US" sz="2400" b="1" dirty="0">
                <a:latin typeface="Times New Roman" panose="02020603050405020304" pitchFamily="18" charset="0"/>
                <a:cs typeface="Times New Roman" panose="02020603050405020304" pitchFamily="18" charset="0"/>
              </a:rPr>
              <a:t>Evaluation</a:t>
            </a:r>
            <a:r>
              <a:rPr lang="en-US" sz="2400" dirty="0">
                <a:latin typeface="Times New Roman" panose="02020603050405020304" pitchFamily="18" charset="0"/>
                <a:cs typeface="Times New Roman" panose="02020603050405020304" pitchFamily="18" charset="0"/>
              </a:rPr>
              <a:t> using precision-recall and AUC-ROC curves.</a:t>
            </a:r>
          </a:p>
          <a:p>
            <a:r>
              <a:rPr lang="en-US" sz="2400" dirty="0">
                <a:latin typeface="Times New Roman" panose="02020603050405020304" pitchFamily="18" charset="0"/>
                <a:cs typeface="Times New Roman" panose="02020603050405020304" pitchFamily="18" charset="0"/>
              </a:rPr>
              <a:t>The model achieves </a:t>
            </a:r>
            <a:r>
              <a:rPr lang="en-US" sz="2400" b="1" dirty="0">
                <a:latin typeface="Times New Roman" panose="02020603050405020304" pitchFamily="18" charset="0"/>
                <a:cs typeface="Times New Roman" panose="02020603050405020304" pitchFamily="18" charset="0"/>
              </a:rPr>
              <a:t>78% fraud recall</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0.98 AUC</a:t>
            </a:r>
            <a:r>
              <a:rPr lang="en-US" sz="2400" dirty="0">
                <a:latin typeface="Times New Roman" panose="02020603050405020304" pitchFamily="18" charset="0"/>
                <a:cs typeface="Times New Roman" panose="02020603050405020304" pitchFamily="18" charset="0"/>
              </a:rPr>
              <a:t>, outperforming vanilla classifiers. </a:t>
            </a:r>
            <a:r>
              <a:rPr lang="en-US" sz="2400" b="1" dirty="0">
                <a:latin typeface="Times New Roman" panose="02020603050405020304" pitchFamily="18" charset="0"/>
                <a:cs typeface="Times New Roman" panose="02020603050405020304" pitchFamily="18" charset="0"/>
              </a:rPr>
              <a:t>Feature importance analysis</a:t>
            </a:r>
            <a:r>
              <a:rPr lang="en-US" sz="2400" dirty="0">
                <a:latin typeface="Times New Roman" panose="02020603050405020304" pitchFamily="18" charset="0"/>
                <a:cs typeface="Times New Roman" panose="02020603050405020304" pitchFamily="18" charset="0"/>
              </a:rPr>
              <a:t> reveals </a:t>
            </a:r>
            <a:r>
              <a:rPr lang="en-US" sz="2400" i="1" dirty="0">
                <a:latin typeface="Times New Roman" panose="02020603050405020304" pitchFamily="18" charset="0"/>
                <a:cs typeface="Times New Roman" panose="02020603050405020304" pitchFamily="18" charset="0"/>
              </a:rPr>
              <a:t>V17, V14, and transaction amount</a:t>
            </a:r>
            <a:r>
              <a:rPr lang="en-US" sz="2400" dirty="0">
                <a:latin typeface="Times New Roman" panose="02020603050405020304" pitchFamily="18" charset="0"/>
                <a:cs typeface="Times New Roman" panose="02020603050405020304" pitchFamily="18" charset="0"/>
              </a:rPr>
              <a:t> as critical fraud indicators. Deployed as a </a:t>
            </a:r>
            <a:r>
              <a:rPr lang="en-US" sz="2400" b="1" dirty="0">
                <a:latin typeface="Times New Roman" panose="02020603050405020304" pitchFamily="18" charset="0"/>
                <a:cs typeface="Times New Roman" panose="02020603050405020304" pitchFamily="18" charset="0"/>
              </a:rPr>
              <a:t>real-time scoring API</a:t>
            </a:r>
            <a:r>
              <a:rPr lang="en-US" sz="2400" dirty="0">
                <a:latin typeface="Times New Roman" panose="02020603050405020304" pitchFamily="18" charset="0"/>
                <a:cs typeface="Times New Roman" panose="02020603050405020304" pitchFamily="18" charset="0"/>
              </a:rPr>
              <a:t>, this solution reduces false positives by 18% compared to rule-based systems, enabling seamless integration with banking infrastructures.</a:t>
            </a:r>
          </a:p>
          <a:p>
            <a:r>
              <a:rPr lang="en-US" sz="2400" dirty="0">
                <a:latin typeface="Times New Roman" panose="02020603050405020304" pitchFamily="18" charset="0"/>
                <a:cs typeface="Times New Roman" panose="02020603050405020304" pitchFamily="18" charset="0"/>
              </a:rPr>
              <a:t>This work highlights RF’s efficacy in handling imbalanced financial data and offers a scalable, interpretable fraud detection framework. Future extensions may explore </a:t>
            </a:r>
            <a:r>
              <a:rPr lang="en-US" sz="2400" b="1" dirty="0">
                <a:latin typeface="Times New Roman" panose="02020603050405020304" pitchFamily="18" charset="0"/>
                <a:cs typeface="Times New Roman" panose="02020603050405020304" pitchFamily="18" charset="0"/>
              </a:rPr>
              <a:t>hybrid models (RF + Isolation Forest)</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deep learning</a:t>
            </a:r>
            <a:r>
              <a:rPr lang="en-US" sz="2400" dirty="0">
                <a:latin typeface="Times New Roman" panose="02020603050405020304" pitchFamily="18" charset="0"/>
                <a:cs typeface="Times New Roman" panose="02020603050405020304" pitchFamily="18" charset="0"/>
              </a:rPr>
              <a:t> for improved precision.</a:t>
            </a:r>
          </a:p>
          <a:p>
            <a:pPr marL="342900" indent="-3429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Keywords</a:t>
            </a:r>
            <a:r>
              <a:rPr lang="en-US" sz="2400" dirty="0">
                <a:latin typeface="Times New Roman" panose="02020603050405020304" pitchFamily="18" charset="0"/>
                <a:cs typeface="Times New Roman" panose="02020603050405020304" pitchFamily="18" charset="0"/>
              </a:rPr>
              <a:t>: Fraud detection, Random Forest, Imbalanced data, ROSE, AUC-ROC, Real-time scoring.</a:t>
            </a:r>
          </a:p>
        </p:txBody>
      </p:sp>
    </p:spTree>
    <p:extLst>
      <p:ext uri="{BB962C8B-B14F-4D97-AF65-F5344CB8AC3E}">
        <p14:creationId xmlns:p14="http://schemas.microsoft.com/office/powerpoint/2010/main" val="11144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{14716BB9-0E23-45DA-8C78-FF0A7CB45772}tf55705232_win32</Template>
  <TotalTime>1494</TotalTime>
  <Words>1382</Words>
  <Application>Microsoft Office PowerPoint</Application>
  <PresentationFormat>Widescreen</PresentationFormat>
  <Paragraphs>121</Paragraphs>
  <Slides>32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Goudy Old Style</vt:lpstr>
      <vt:lpstr>GT Walsheim</vt:lpstr>
      <vt:lpstr>Inter</vt:lpstr>
      <vt:lpstr>Times New Roman</vt:lpstr>
      <vt:lpstr>Wingdings</vt:lpstr>
      <vt:lpstr>Wingdings 2</vt:lpstr>
      <vt:lpstr>SlateVTI</vt:lpstr>
      <vt:lpstr>Dynamic Fraud Classifier</vt:lpstr>
      <vt:lpstr>Credit Card Fraud Detection</vt:lpstr>
      <vt:lpstr>What Is Credit Card Fraud?</vt:lpstr>
      <vt:lpstr>Abstract</vt:lpstr>
      <vt:lpstr>Abstract</vt:lpstr>
      <vt:lpstr>Why it matters?</vt:lpstr>
      <vt:lpstr>Why Fraud Detection Matters?</vt:lpstr>
      <vt:lpstr>Methodology</vt:lpstr>
      <vt:lpstr>Methodology</vt:lpstr>
      <vt:lpstr>Problem Statement</vt:lpstr>
      <vt:lpstr>Problem Statement</vt:lpstr>
      <vt:lpstr>Insights of Dataset</vt:lpstr>
      <vt:lpstr>Insights of Dataset</vt:lpstr>
      <vt:lpstr>PowerPoint Presentation</vt:lpstr>
      <vt:lpstr>Approach</vt:lpstr>
      <vt:lpstr>Approach</vt:lpstr>
      <vt:lpstr>Handle Imbalance</vt:lpstr>
      <vt:lpstr>Handle Imbalance</vt:lpstr>
      <vt:lpstr>Result</vt:lpstr>
      <vt:lpstr>Confusion Matrix</vt:lpstr>
      <vt:lpstr>AUC-ROC</vt:lpstr>
      <vt:lpstr>Feature Importance</vt:lpstr>
      <vt:lpstr>Feature Importance</vt:lpstr>
      <vt:lpstr>Insights of Feature Importance</vt:lpstr>
      <vt:lpstr>Challenges &amp; Solutions</vt:lpstr>
      <vt:lpstr>Challenges &amp; Solutions</vt:lpstr>
      <vt:lpstr>Business Impact</vt:lpstr>
      <vt:lpstr>Business Impact</vt:lpstr>
      <vt:lpstr>Conclusion</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AMNA SHAKEEL</dc:creator>
  <cp:lastModifiedBy>Jeet Polley</cp:lastModifiedBy>
  <cp:revision>35</cp:revision>
  <dcterms:created xsi:type="dcterms:W3CDTF">2021-06-05T07:45:29Z</dcterms:created>
  <dcterms:modified xsi:type="dcterms:W3CDTF">2025-06-19T05:16:10Z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